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652" r:id="rId3"/>
    <p:sldId id="725" r:id="rId4"/>
    <p:sldId id="325" r:id="rId5"/>
    <p:sldId id="656" r:id="rId6"/>
    <p:sldId id="672" r:id="rId7"/>
    <p:sldId id="660" r:id="rId8"/>
    <p:sldId id="682" r:id="rId9"/>
    <p:sldId id="683" r:id="rId10"/>
    <p:sldId id="669" r:id="rId11"/>
    <p:sldId id="730" r:id="rId12"/>
    <p:sldId id="699" r:id="rId13"/>
    <p:sldId id="734" r:id="rId14"/>
    <p:sldId id="677" r:id="rId15"/>
    <p:sldId id="662" r:id="rId16"/>
    <p:sldId id="666" r:id="rId17"/>
    <p:sldId id="723" r:id="rId18"/>
    <p:sldId id="700" r:id="rId19"/>
    <p:sldId id="7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F6ED9-066C-42DB-B6A7-25D3ECE41B6A}" v="6" dt="2021-02-25T02:32:2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F04D8-BA28-4034-85D9-F271029564C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CE795-04CA-4BC5-A2C5-6385D5441E94}">
      <dgm:prSet phldrT="[Text]"/>
      <dgm:spPr/>
      <dgm:t>
        <a:bodyPr/>
        <a:lstStyle/>
        <a:p>
          <a:r>
            <a:rPr lang="en-US" dirty="0"/>
            <a:t>2009</a:t>
          </a:r>
        </a:p>
      </dgm:t>
    </dgm:pt>
    <dgm:pt modelId="{65FA1162-42AB-4945-B892-64592746FEF3}" type="parTrans" cxnId="{90024829-7852-463D-9EEF-350073845539}">
      <dgm:prSet/>
      <dgm:spPr/>
      <dgm:t>
        <a:bodyPr/>
        <a:lstStyle/>
        <a:p>
          <a:endParaRPr lang="en-US"/>
        </a:p>
      </dgm:t>
    </dgm:pt>
    <dgm:pt modelId="{D325A26D-8CDD-4F3A-9278-FF88D39566FD}" type="sibTrans" cxnId="{90024829-7852-463D-9EEF-350073845539}">
      <dgm:prSet/>
      <dgm:spPr/>
      <dgm:t>
        <a:bodyPr/>
        <a:lstStyle/>
        <a:p>
          <a:endParaRPr lang="en-US"/>
        </a:p>
      </dgm:t>
    </dgm:pt>
    <dgm:pt modelId="{9C8D9B71-90BF-4C43-AC0C-09D8AD69CFA9}">
      <dgm:prSet phldrT="[Text]"/>
      <dgm:spPr/>
      <dgm:t>
        <a:bodyPr/>
        <a:lstStyle/>
        <a:p>
          <a:r>
            <a:rPr lang="en-US" dirty="0"/>
            <a:t>Goal: AUC ≥400 mcg*h/mL</a:t>
          </a:r>
        </a:p>
      </dgm:t>
    </dgm:pt>
    <dgm:pt modelId="{FAE1BCB5-8314-4117-AAB4-0CB9D8559E21}" type="parTrans" cxnId="{4EE3FD08-E7D4-403B-B6D0-D4157E2FA1DE}">
      <dgm:prSet/>
      <dgm:spPr/>
      <dgm:t>
        <a:bodyPr/>
        <a:lstStyle/>
        <a:p>
          <a:endParaRPr lang="en-US"/>
        </a:p>
      </dgm:t>
    </dgm:pt>
    <dgm:pt modelId="{3070ABF5-5C74-45DC-A228-749753D9D488}" type="sibTrans" cxnId="{4EE3FD08-E7D4-403B-B6D0-D4157E2FA1DE}">
      <dgm:prSet/>
      <dgm:spPr/>
      <dgm:t>
        <a:bodyPr/>
        <a:lstStyle/>
        <a:p>
          <a:endParaRPr lang="en-US"/>
        </a:p>
      </dgm:t>
    </dgm:pt>
    <dgm:pt modelId="{5A28FE24-1047-4FC0-914E-5A26B7C5990B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01156A98-B538-4CBE-B90F-99CB9EF1E9B8}" type="parTrans" cxnId="{98CBE322-C4F3-4E2B-8B87-3E5DCF6660EB}">
      <dgm:prSet/>
      <dgm:spPr/>
      <dgm:t>
        <a:bodyPr/>
        <a:lstStyle/>
        <a:p>
          <a:endParaRPr lang="en-US"/>
        </a:p>
      </dgm:t>
    </dgm:pt>
    <dgm:pt modelId="{ACE084F4-1A2B-4659-80CE-BAED766850AA}" type="sibTrans" cxnId="{98CBE322-C4F3-4E2B-8B87-3E5DCF6660EB}">
      <dgm:prSet/>
      <dgm:spPr/>
      <dgm:t>
        <a:bodyPr/>
        <a:lstStyle/>
        <a:p>
          <a:endParaRPr lang="en-US"/>
        </a:p>
      </dgm:t>
    </dgm:pt>
    <dgm:pt modelId="{575635C7-96F3-4814-AAF6-1DABE0523E21}">
      <dgm:prSet phldrT="[Text]"/>
      <dgm:spPr/>
      <dgm:t>
        <a:bodyPr/>
        <a:lstStyle/>
        <a:p>
          <a:r>
            <a:rPr lang="en-US" dirty="0"/>
            <a:t>Goal: AUC 400-600 mcg*h/mL</a:t>
          </a:r>
        </a:p>
      </dgm:t>
    </dgm:pt>
    <dgm:pt modelId="{DAEB3DBA-00A0-4BE2-A8BA-D472DB319E0D}" type="parTrans" cxnId="{C2A4D4CA-49DE-49DB-98D9-F4366203CD49}">
      <dgm:prSet/>
      <dgm:spPr/>
      <dgm:t>
        <a:bodyPr/>
        <a:lstStyle/>
        <a:p>
          <a:endParaRPr lang="en-US"/>
        </a:p>
      </dgm:t>
    </dgm:pt>
    <dgm:pt modelId="{0EFB0B8D-C584-4766-80F3-CC880726DD88}" type="sibTrans" cxnId="{C2A4D4CA-49DE-49DB-98D9-F4366203CD49}">
      <dgm:prSet/>
      <dgm:spPr/>
      <dgm:t>
        <a:bodyPr/>
        <a:lstStyle/>
        <a:p>
          <a:endParaRPr lang="en-US"/>
        </a:p>
      </dgm:t>
    </dgm:pt>
    <dgm:pt modelId="{5EE671E6-BA5E-4C80-980D-E79B8F410D61}">
      <dgm:prSet/>
      <dgm:spPr/>
      <dgm:t>
        <a:bodyPr/>
        <a:lstStyle/>
        <a:p>
          <a:r>
            <a:rPr lang="en-US" b="0" dirty="0"/>
            <a:t>Due to difficulties performing AUC monitoring, </a:t>
          </a:r>
          <a:r>
            <a:rPr lang="en-US" b="1" dirty="0"/>
            <a:t>troughs of 15-20 mcg/mL </a:t>
          </a:r>
          <a:r>
            <a:rPr lang="en-US" dirty="0"/>
            <a:t>can be used as a </a:t>
          </a:r>
          <a:r>
            <a:rPr lang="en-US" b="1" u="sng" dirty="0"/>
            <a:t>surrogate</a:t>
          </a:r>
          <a:r>
            <a:rPr lang="en-US" dirty="0"/>
            <a:t> </a:t>
          </a:r>
          <a:r>
            <a:rPr lang="en-US" b="1" dirty="0"/>
            <a:t>marker for AUC ≥400 mcg*h/mL</a:t>
          </a:r>
          <a:endParaRPr lang="en-US" dirty="0"/>
        </a:p>
      </dgm:t>
    </dgm:pt>
    <dgm:pt modelId="{29C5FF45-2EB0-4A05-8A50-B919AFF1DE56}" type="parTrans" cxnId="{C4DEB4C7-1998-426B-B5ED-1E28235ABBEB}">
      <dgm:prSet/>
      <dgm:spPr/>
      <dgm:t>
        <a:bodyPr/>
        <a:lstStyle/>
        <a:p>
          <a:endParaRPr lang="en-US"/>
        </a:p>
      </dgm:t>
    </dgm:pt>
    <dgm:pt modelId="{DA5FB1E6-AF6C-4F92-B978-D44A5A6330C8}" type="sibTrans" cxnId="{C4DEB4C7-1998-426B-B5ED-1E28235ABBEB}">
      <dgm:prSet/>
      <dgm:spPr/>
      <dgm:t>
        <a:bodyPr/>
        <a:lstStyle/>
        <a:p>
          <a:endParaRPr lang="en-US"/>
        </a:p>
      </dgm:t>
    </dgm:pt>
    <dgm:pt modelId="{AF1DC71D-7473-43C5-A066-F7C37E58A3B1}">
      <dgm:prSet/>
      <dgm:spPr/>
      <dgm:t>
        <a:bodyPr/>
        <a:lstStyle/>
        <a:p>
          <a:r>
            <a:rPr lang="en-US" b="0" dirty="0"/>
            <a:t>Troughs have poor correlation with AUC and are </a:t>
          </a:r>
          <a:r>
            <a:rPr lang="en-US" b="1" dirty="0"/>
            <a:t>no longer recommended as a surrogate marker for AUC</a:t>
          </a:r>
          <a:endParaRPr lang="en-US" dirty="0"/>
        </a:p>
      </dgm:t>
    </dgm:pt>
    <dgm:pt modelId="{3DED8993-BA32-428A-ABFD-202237172FE4}" type="parTrans" cxnId="{BAD701D5-7ABA-43D2-8616-28A71FC28328}">
      <dgm:prSet/>
      <dgm:spPr/>
      <dgm:t>
        <a:bodyPr/>
        <a:lstStyle/>
        <a:p>
          <a:endParaRPr lang="en-US"/>
        </a:p>
      </dgm:t>
    </dgm:pt>
    <dgm:pt modelId="{F2CB5841-4C1A-4446-B78D-FEEE1BDAD0E2}" type="sibTrans" cxnId="{BAD701D5-7ABA-43D2-8616-28A71FC28328}">
      <dgm:prSet/>
      <dgm:spPr/>
      <dgm:t>
        <a:bodyPr/>
        <a:lstStyle/>
        <a:p>
          <a:endParaRPr lang="en-US"/>
        </a:p>
      </dgm:t>
    </dgm:pt>
    <dgm:pt modelId="{2B11D5D0-61C5-4B56-9821-3E99BED21CD8}" type="pres">
      <dgm:prSet presAssocID="{E0AF04D8-BA28-4034-85D9-F271029564C0}" presName="linearFlow" presStyleCnt="0">
        <dgm:presLayoutVars>
          <dgm:dir/>
          <dgm:animLvl val="lvl"/>
          <dgm:resizeHandles val="exact"/>
        </dgm:presLayoutVars>
      </dgm:prSet>
      <dgm:spPr/>
    </dgm:pt>
    <dgm:pt modelId="{3E8DB453-86B9-4C64-B7DA-5C1EB9189228}" type="pres">
      <dgm:prSet presAssocID="{F2CCE795-04CA-4BC5-A2C5-6385D5441E94}" presName="composite" presStyleCnt="0"/>
      <dgm:spPr/>
    </dgm:pt>
    <dgm:pt modelId="{2FE86D61-4116-4C5A-B0F8-38CC18AF1058}" type="pres">
      <dgm:prSet presAssocID="{F2CCE795-04CA-4BC5-A2C5-6385D5441E9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27B1E63-628C-460F-BBB1-4560E891A758}" type="pres">
      <dgm:prSet presAssocID="{F2CCE795-04CA-4BC5-A2C5-6385D5441E94}" presName="descendantText" presStyleLbl="alignAcc1" presStyleIdx="0" presStyleCnt="2" custLinFactNeighborY="-668">
        <dgm:presLayoutVars>
          <dgm:bulletEnabled val="1"/>
        </dgm:presLayoutVars>
      </dgm:prSet>
      <dgm:spPr/>
    </dgm:pt>
    <dgm:pt modelId="{9E5B8DE6-AB8C-4421-B842-62AE6E55FE2F}" type="pres">
      <dgm:prSet presAssocID="{D325A26D-8CDD-4F3A-9278-FF88D39566FD}" presName="sp" presStyleCnt="0"/>
      <dgm:spPr/>
    </dgm:pt>
    <dgm:pt modelId="{BDEFA397-E358-493E-B1F4-CC6C380C8598}" type="pres">
      <dgm:prSet presAssocID="{5A28FE24-1047-4FC0-914E-5A26B7C5990B}" presName="composite" presStyleCnt="0"/>
      <dgm:spPr/>
    </dgm:pt>
    <dgm:pt modelId="{5CE4D286-1C98-4D37-A3AE-353D81385B01}" type="pres">
      <dgm:prSet presAssocID="{5A28FE24-1047-4FC0-914E-5A26B7C5990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A62D262-69EF-468C-A6A1-AB714E409EDC}" type="pres">
      <dgm:prSet presAssocID="{5A28FE24-1047-4FC0-914E-5A26B7C5990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EE3FD08-E7D4-403B-B6D0-D4157E2FA1DE}" srcId="{F2CCE795-04CA-4BC5-A2C5-6385D5441E94}" destId="{9C8D9B71-90BF-4C43-AC0C-09D8AD69CFA9}" srcOrd="0" destOrd="0" parTransId="{FAE1BCB5-8314-4117-AAB4-0CB9D8559E21}" sibTransId="{3070ABF5-5C74-45DC-A228-749753D9D488}"/>
    <dgm:cxn modelId="{98CBE322-C4F3-4E2B-8B87-3E5DCF6660EB}" srcId="{E0AF04D8-BA28-4034-85D9-F271029564C0}" destId="{5A28FE24-1047-4FC0-914E-5A26B7C5990B}" srcOrd="1" destOrd="0" parTransId="{01156A98-B538-4CBE-B90F-99CB9EF1E9B8}" sibTransId="{ACE084F4-1A2B-4659-80CE-BAED766850AA}"/>
    <dgm:cxn modelId="{90024829-7852-463D-9EEF-350073845539}" srcId="{E0AF04D8-BA28-4034-85D9-F271029564C0}" destId="{F2CCE795-04CA-4BC5-A2C5-6385D5441E94}" srcOrd="0" destOrd="0" parTransId="{65FA1162-42AB-4945-B892-64592746FEF3}" sibTransId="{D325A26D-8CDD-4F3A-9278-FF88D39566FD}"/>
    <dgm:cxn modelId="{FA742763-E5F1-49DA-B679-C3F2899E079C}" type="presOf" srcId="{AF1DC71D-7473-43C5-A066-F7C37E58A3B1}" destId="{9A62D262-69EF-468C-A6A1-AB714E409EDC}" srcOrd="0" destOrd="1" presId="urn:microsoft.com/office/officeart/2005/8/layout/chevron2"/>
    <dgm:cxn modelId="{3D363C7B-62C2-4028-9B9F-D69D3070CB41}" type="presOf" srcId="{E0AF04D8-BA28-4034-85D9-F271029564C0}" destId="{2B11D5D0-61C5-4B56-9821-3E99BED21CD8}" srcOrd="0" destOrd="0" presId="urn:microsoft.com/office/officeart/2005/8/layout/chevron2"/>
    <dgm:cxn modelId="{9EA4729B-4C68-4668-9708-04BE8D511564}" type="presOf" srcId="{9C8D9B71-90BF-4C43-AC0C-09D8AD69CFA9}" destId="{027B1E63-628C-460F-BBB1-4560E891A758}" srcOrd="0" destOrd="0" presId="urn:microsoft.com/office/officeart/2005/8/layout/chevron2"/>
    <dgm:cxn modelId="{2AF9DAA0-CFDA-4188-96C1-7AF75B06C551}" type="presOf" srcId="{5EE671E6-BA5E-4C80-980D-E79B8F410D61}" destId="{027B1E63-628C-460F-BBB1-4560E891A758}" srcOrd="0" destOrd="1" presId="urn:microsoft.com/office/officeart/2005/8/layout/chevron2"/>
    <dgm:cxn modelId="{C4DEB4C7-1998-426B-B5ED-1E28235ABBEB}" srcId="{F2CCE795-04CA-4BC5-A2C5-6385D5441E94}" destId="{5EE671E6-BA5E-4C80-980D-E79B8F410D61}" srcOrd="1" destOrd="0" parTransId="{29C5FF45-2EB0-4A05-8A50-B919AFF1DE56}" sibTransId="{DA5FB1E6-AF6C-4F92-B978-D44A5A6330C8}"/>
    <dgm:cxn modelId="{C2A4D4CA-49DE-49DB-98D9-F4366203CD49}" srcId="{5A28FE24-1047-4FC0-914E-5A26B7C5990B}" destId="{575635C7-96F3-4814-AAF6-1DABE0523E21}" srcOrd="0" destOrd="0" parTransId="{DAEB3DBA-00A0-4BE2-A8BA-D472DB319E0D}" sibTransId="{0EFB0B8D-C584-4766-80F3-CC880726DD88}"/>
    <dgm:cxn modelId="{BAD701D5-7ABA-43D2-8616-28A71FC28328}" srcId="{5A28FE24-1047-4FC0-914E-5A26B7C5990B}" destId="{AF1DC71D-7473-43C5-A066-F7C37E58A3B1}" srcOrd="1" destOrd="0" parTransId="{3DED8993-BA32-428A-ABFD-202237172FE4}" sibTransId="{F2CB5841-4C1A-4446-B78D-FEEE1BDAD0E2}"/>
    <dgm:cxn modelId="{1251DDE4-0D47-44CF-8DD9-EBD2CFD0DED6}" type="presOf" srcId="{F2CCE795-04CA-4BC5-A2C5-6385D5441E94}" destId="{2FE86D61-4116-4C5A-B0F8-38CC18AF1058}" srcOrd="0" destOrd="0" presId="urn:microsoft.com/office/officeart/2005/8/layout/chevron2"/>
    <dgm:cxn modelId="{D53925EA-10AF-4218-A101-D2CF3D765F3A}" type="presOf" srcId="{5A28FE24-1047-4FC0-914E-5A26B7C5990B}" destId="{5CE4D286-1C98-4D37-A3AE-353D81385B01}" srcOrd="0" destOrd="0" presId="urn:microsoft.com/office/officeart/2005/8/layout/chevron2"/>
    <dgm:cxn modelId="{206BE5F3-9053-4620-8433-3C7ED5E1D2CD}" type="presOf" srcId="{575635C7-96F3-4814-AAF6-1DABE0523E21}" destId="{9A62D262-69EF-468C-A6A1-AB714E409EDC}" srcOrd="0" destOrd="0" presId="urn:microsoft.com/office/officeart/2005/8/layout/chevron2"/>
    <dgm:cxn modelId="{C67547A6-8E82-4FAA-90D7-AE5BBBD6C345}" type="presParOf" srcId="{2B11D5D0-61C5-4B56-9821-3E99BED21CD8}" destId="{3E8DB453-86B9-4C64-B7DA-5C1EB9189228}" srcOrd="0" destOrd="0" presId="urn:microsoft.com/office/officeart/2005/8/layout/chevron2"/>
    <dgm:cxn modelId="{2E653EF5-2F23-4DEF-9C31-5FCAC34CC3D9}" type="presParOf" srcId="{3E8DB453-86B9-4C64-B7DA-5C1EB9189228}" destId="{2FE86D61-4116-4C5A-B0F8-38CC18AF1058}" srcOrd="0" destOrd="0" presId="urn:microsoft.com/office/officeart/2005/8/layout/chevron2"/>
    <dgm:cxn modelId="{8FB8F06E-3CBD-4F7D-8489-98AA93BB4CE9}" type="presParOf" srcId="{3E8DB453-86B9-4C64-B7DA-5C1EB9189228}" destId="{027B1E63-628C-460F-BBB1-4560E891A758}" srcOrd="1" destOrd="0" presId="urn:microsoft.com/office/officeart/2005/8/layout/chevron2"/>
    <dgm:cxn modelId="{455E6545-9B6A-4558-B79A-BF6A50243825}" type="presParOf" srcId="{2B11D5D0-61C5-4B56-9821-3E99BED21CD8}" destId="{9E5B8DE6-AB8C-4421-B842-62AE6E55FE2F}" srcOrd="1" destOrd="0" presId="urn:microsoft.com/office/officeart/2005/8/layout/chevron2"/>
    <dgm:cxn modelId="{0E95C521-79B5-4008-92F8-15E77E8DC886}" type="presParOf" srcId="{2B11D5D0-61C5-4B56-9821-3E99BED21CD8}" destId="{BDEFA397-E358-493E-B1F4-CC6C380C8598}" srcOrd="2" destOrd="0" presId="urn:microsoft.com/office/officeart/2005/8/layout/chevron2"/>
    <dgm:cxn modelId="{91EC9833-CA33-4BAB-9C25-0E6EA0495025}" type="presParOf" srcId="{BDEFA397-E358-493E-B1F4-CC6C380C8598}" destId="{5CE4D286-1C98-4D37-A3AE-353D81385B01}" srcOrd="0" destOrd="0" presId="urn:microsoft.com/office/officeart/2005/8/layout/chevron2"/>
    <dgm:cxn modelId="{2B272D5D-CA8C-4A0A-8F74-BB6469E81E00}" type="presParOf" srcId="{BDEFA397-E358-493E-B1F4-CC6C380C8598}" destId="{9A62D262-69EF-468C-A6A1-AB714E409E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6D61-4116-4C5A-B0F8-38CC18AF1058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2009</a:t>
          </a:r>
        </a:p>
      </dsp:txBody>
      <dsp:txXfrm rot="-5400000">
        <a:off x="1" y="999558"/>
        <a:ext cx="1992841" cy="854075"/>
      </dsp:txXfrm>
    </dsp:sp>
    <dsp:sp modelId="{027B1E63-628C-460F-BBB1-4560E891A758}">
      <dsp:nvSpPr>
        <dsp:cNvPr id="0" name=""/>
        <dsp:cNvSpPr/>
      </dsp:nvSpPr>
      <dsp:spPr>
        <a:xfrm rot="5400000">
          <a:off x="4135172" y="-2142331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Goal: AUC ≥400 mcg*h/mL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/>
            <a:t>Due to difficulties performing AUC monitoring, </a:t>
          </a:r>
          <a:r>
            <a:rPr lang="en-US" sz="2300" b="1" kern="1200" dirty="0"/>
            <a:t>troughs of 15-20 mcg/mL </a:t>
          </a:r>
          <a:r>
            <a:rPr lang="en-US" sz="2300" kern="1200" dirty="0"/>
            <a:t>can be used as a </a:t>
          </a:r>
          <a:r>
            <a:rPr lang="en-US" sz="2300" b="1" u="sng" kern="1200" dirty="0"/>
            <a:t>surrogate</a:t>
          </a:r>
          <a:r>
            <a:rPr lang="en-US" sz="2300" kern="1200" dirty="0"/>
            <a:t> </a:t>
          </a:r>
          <a:r>
            <a:rPr lang="en-US" sz="2300" b="1" kern="1200" dirty="0"/>
            <a:t>marker for AUC ≥400 mcg*h/mL</a:t>
          </a:r>
          <a:endParaRPr lang="en-US" sz="2300" kern="1200" dirty="0"/>
        </a:p>
      </dsp:txBody>
      <dsp:txXfrm rot="-5400000">
        <a:off x="1992841" y="90334"/>
        <a:ext cx="6044824" cy="1669827"/>
      </dsp:txXfrm>
    </dsp:sp>
    <dsp:sp modelId="{5CE4D286-1C98-4D37-A3AE-353D81385B01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2020</a:t>
          </a:r>
        </a:p>
      </dsp:txBody>
      <dsp:txXfrm rot="-5400000">
        <a:off x="1" y="3565034"/>
        <a:ext cx="1992841" cy="854075"/>
      </dsp:txXfrm>
    </dsp:sp>
    <dsp:sp modelId="{9A62D262-69EF-468C-A6A1-AB714E409EDC}">
      <dsp:nvSpPr>
        <dsp:cNvPr id="0" name=""/>
        <dsp:cNvSpPr/>
      </dsp:nvSpPr>
      <dsp:spPr>
        <a:xfrm rot="5400000">
          <a:off x="4135172" y="426281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Goal: AUC 400-600 mcg*h/mL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/>
            <a:t>Troughs have poor correlation with AUC and are </a:t>
          </a:r>
          <a:r>
            <a:rPr lang="en-US" sz="2300" b="1" kern="1200" dirty="0"/>
            <a:t>no longer recommended as a surrogate marker for AUC</a:t>
          </a:r>
          <a:endParaRPr lang="en-US" sz="2300" kern="1200" dirty="0"/>
        </a:p>
      </dsp:txBody>
      <dsp:txXfrm rot="-5400000">
        <a:off x="1992841" y="2658946"/>
        <a:ext cx="6044824" cy="166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1B7A2-8672-4AC6-AFEC-17A4A52A5CD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D3A49-2DCD-4C30-836A-DE3811FD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/>
              <a:t>In vitro </a:t>
            </a:r>
            <a:r>
              <a:rPr lang="en-US"/>
              <a:t>models and animal studies, and limited human studies have identified AUC/MIC as the preferred pharmacodynamic parameter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7BF2A-D95E-420D-8AFF-58B1022CAA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7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latin typeface="Calibri"/>
              <a:ea typeface="ヒラギノ角ゴ Pro W3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73985-564C-40CF-A216-C0C34871C1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C445-3C8F-4758-A709-879200BA2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72499-31D3-4FD1-89D5-C00D7B73C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536C-A1AA-455E-BC39-2B4056A4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4E6E-6314-4148-B280-91B76134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0C173-0792-4FA7-BFAF-DF7BB02D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5953-A71C-4784-BB46-DE45E52D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69139-CD8A-442D-BEDC-CE93834D6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8BF0C-4311-4341-B1E2-AB37336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09DC-B618-4F65-B5E0-A6ED5CCD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3471-B302-46DF-816B-E723B5FE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5D221-CCD9-49F3-9D6E-730D2404C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AE472-2C08-4A81-9943-0EE8E7172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80E7-63DC-496A-BCE3-25178A64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2E2E0-E566-4D8B-91E5-1840924B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E60C-2C74-495C-9959-FD75E889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37E-9EF6-4CFA-8ACC-624389C6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E5E4-CEAC-446B-86EF-C526B789B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DABE-692E-4C36-A3C8-F3FA0BE6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052C-36DE-4AA0-A49D-0072A01A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33F4-3E7E-4CC8-A9F8-9584208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B580-7416-4D4D-987F-3EFF032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AEBCB-7B0A-4525-A11E-AD5BD3D2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03D5-FF12-4636-820F-784B2E3A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62F8-4BD5-4113-8DB6-80400481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7E6-FB7D-4EEF-A38C-E735575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C78D-DAC3-4896-A781-65C0EE3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89EB-1A04-4F94-997B-F8069B80C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4B838-6C73-47FA-B071-28B0EC56A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E7427-2E69-4A4D-B70B-3C71D541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A8BD-F3E3-4C62-87E5-1BE28B69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7B1E5-464B-4544-8B8B-218C8406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B3A0-0C74-45EF-85FC-C2DD235F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815A9-DCE6-4066-A109-E99C0F03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2F06C-787C-43B5-83BA-E81DD2373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A5C6A-5513-416B-BDFD-871950A42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54FA9-5711-4527-AFA8-12DDC3635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00838-C561-4D39-A90B-32350E56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D27FB-4D08-4111-AF33-E55596DC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AB424-691C-4491-A889-92BA103E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0086-EC9F-4C91-A002-710B47D8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217BF-88F3-46B4-B15F-B2531791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AF095-327E-4D7A-A500-8FE1D724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5299B-4F6D-49FC-A314-F7341A64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E130A-A46B-4884-928A-1A06717F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E3DA-6287-42E1-9559-8D526C7C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6602-A7B7-44ED-8E37-0A65D19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FADA-5AE2-4A27-8C20-486611F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C9D6-FA89-401F-AAF6-1F3BA46E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E6BC-A463-4CC7-A8DF-D9A2FF14A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FEE47-9A12-4279-81A3-869E1AB1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B365-2C3B-43E1-B478-DB9DA1E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A2DC-44EA-438E-9F84-68D1D639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FBDF-0152-46EE-9C10-C13AD3F5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AAA2-00AA-4352-88E4-5494405A3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6470B-C043-44A7-BBA3-EDDE67D15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E8977-B37C-466A-B87A-CE1A4F22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6430-1EFA-401D-8BE0-F999C62C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B03B4-C912-42F6-BB50-B93AE18F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8F528-4E15-4B3F-9455-0E144E50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F0F04-09E2-431B-8E8B-1C0DE5444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751D-50AE-4F66-94A5-CB5B78007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CF5D-6994-4991-8181-6CDCDE7DA17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66FA-6FC2-478B-A01B-24C7F7B0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34CF9-FF7F-476C-B184-8C2881B88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BBC3-C976-4667-82F7-F249DD43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1806054" y="4389849"/>
            <a:ext cx="8579893" cy="1154683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681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Vancomycin Therapeutic Drug Monitoring: </a:t>
            </a:r>
            <a:br>
              <a:rPr lang="en-US" dirty="0">
                <a:solidFill>
                  <a:srgbClr val="681E5B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AUC-Guided Dosing and Monitoring Education for Prescribers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 advTm="5188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88C9-0698-4017-AD4F-C4FFA149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655" y="1073046"/>
            <a:ext cx="8778698" cy="479805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>
                <a:latin typeface="+mj-lt"/>
              </a:rPr>
              <a:t>Vancomycin trough concentrations are a poor surrogate for predicting AUC</a:t>
            </a:r>
          </a:p>
          <a:p>
            <a:r>
              <a:rPr lang="en-US">
                <a:latin typeface="+mj-lt"/>
              </a:rPr>
              <a:t>Vancomycin troughs between 15-20 mcg/mL do not appear to improve outcomes, but have been associated with an increased risk of vancomycin-induced nephrotoxicity</a:t>
            </a:r>
          </a:p>
          <a:p>
            <a:pPr lvl="1">
              <a:spcAft>
                <a:spcPts val="1800"/>
              </a:spcAft>
            </a:pPr>
            <a:r>
              <a:rPr lang="en-US">
                <a:latin typeface="+mj-lt"/>
              </a:rPr>
              <a:t>Switching to </a:t>
            </a:r>
            <a:r>
              <a:rPr lang="en-US" b="1">
                <a:latin typeface="+mj-lt"/>
              </a:rPr>
              <a:t>AUC-guided dosing improves patient safety</a:t>
            </a:r>
            <a:r>
              <a:rPr lang="en-US">
                <a:latin typeface="+mj-lt"/>
              </a:rPr>
              <a:t> by lowering the risk of vancomycin-induced nephrotoxicity</a:t>
            </a:r>
          </a:p>
          <a:p>
            <a:r>
              <a:rPr lang="en-US">
                <a:latin typeface="+mj-lt"/>
              </a:rPr>
              <a:t>2020 ASHP/IDSA/SIDP/PIDS vancomycin dosing and monitoring guidelines recommend AUC-guided dosing with a goal AUC between </a:t>
            </a:r>
            <a:r>
              <a:rPr lang="en-US" b="1">
                <a:solidFill>
                  <a:srgbClr val="FF0000"/>
                </a:solidFill>
                <a:latin typeface="+mj-lt"/>
              </a:rPr>
              <a:t>400-600 mcg*h/mL </a:t>
            </a:r>
            <a:endParaRPr lang="en-US" sz="600" b="1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>
                <a:latin typeface="+mj-lt"/>
              </a:rPr>
              <a:t>Preferred vancomycin dosing strategy (AUC vs trough) is determined by the patient’s renal function and indication for therapy</a:t>
            </a:r>
            <a:endParaRPr lang="en-US" sz="60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9899-FC03-411E-A09E-2DF0DEAA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155" y="39791"/>
            <a:ext cx="8694199" cy="887398"/>
          </a:xfrm>
        </p:spPr>
        <p:txBody>
          <a:bodyPr/>
          <a:lstStyle/>
          <a:p>
            <a:pPr algn="ctr"/>
            <a:r>
              <a:rPr lang="en-US" sz="350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173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67"/>
    </mc:Choice>
    <mc:Fallback xmlns="">
      <p:transition spd="slow" advClick="0" advTm="590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9CDAABD-9BB9-46B4-85CC-7F56CCFC1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038" y="2504480"/>
            <a:ext cx="7954962" cy="1954979"/>
          </a:xfrm>
        </p:spPr>
        <p:txBody>
          <a:bodyPr/>
          <a:lstStyle/>
          <a:p>
            <a:pPr algn="ctr"/>
            <a:r>
              <a:rPr lang="en-US" sz="3500" b="1"/>
              <a:t>Important operational considerations for vancomycin AUC dosing and monitoring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6910-7E25-461E-BE01-5FB2F69079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0" y="6208714"/>
            <a:ext cx="427038" cy="649287"/>
          </a:xfrm>
        </p:spPr>
        <p:txBody>
          <a:bodyPr/>
          <a:lstStyle/>
          <a:p>
            <a:pPr>
              <a:defRPr/>
            </a:pPr>
            <a:fld id="{49B3E71D-4F84-4BF3-BC44-2C624BE99A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257"/>
    </mc:Choice>
    <mc:Fallback xmlns="">
      <p:transition spd="slow" advClick="0" advTm="162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5855F7-3627-45A6-BB0B-004486AF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76" y="26737"/>
            <a:ext cx="8694199" cy="984885"/>
          </a:xfrm>
        </p:spPr>
        <p:txBody>
          <a:bodyPr/>
          <a:lstStyle/>
          <a:p>
            <a:pPr algn="ctr"/>
            <a:r>
              <a:rPr lang="en-US" sz="3500"/>
              <a:t>Vancomycin Consults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7DD80-F622-44F1-8A5C-7C5556FC643E}"/>
              </a:ext>
            </a:extLst>
          </p:cNvPr>
          <p:cNvSpPr txBox="1"/>
          <p:nvPr/>
        </p:nvSpPr>
        <p:spPr>
          <a:xfrm>
            <a:off x="1571502" y="1027340"/>
            <a:ext cx="93270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Vancomycin AUC-guided dosing go-live: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insert institution go live date</a:t>
            </a: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List institution method of consulting pharmacy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sym typeface="Wingdings" panose="05000000000000000000" pitchFamily="2" charset="2"/>
              </a:rPr>
              <a:t>Prescriber alert when ordering vancomycin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sym typeface="Wingdings" panose="05000000000000000000" pitchFamily="2" charset="2"/>
              </a:rPr>
              <a:t>Option to consult pharmacy for ANY patients on ANY unit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07AE0-32D1-4EE0-B904-BA021B6719AE}"/>
              </a:ext>
            </a:extLst>
          </p:cNvPr>
          <p:cNvSpPr/>
          <p:nvPr/>
        </p:nvSpPr>
        <p:spPr>
          <a:xfrm>
            <a:off x="5476875" y="4444980"/>
            <a:ext cx="838200" cy="127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8D692-B481-4C68-8CA1-B770212FB48F}"/>
              </a:ext>
            </a:extLst>
          </p:cNvPr>
          <p:cNvSpPr txBox="1"/>
          <p:nvPr/>
        </p:nvSpPr>
        <p:spPr>
          <a:xfrm>
            <a:off x="2189527" y="3221372"/>
            <a:ext cx="72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Screen shot of EHR build for pharmacy consult order at your institution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6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3622"/>
    </mc:Choice>
    <mc:Fallback xmlns="">
      <p:transition spd="slow" advClick="0" advTm="11362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B7C31-0413-4A45-830F-EF1018544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ヒラギノ角ゴ Pro W3"/>
              </a:rPr>
              <a:t>Enter the indication (e.g., bacteremia, pneumonia, cellulitis) for vancomycin in the "reason for consult order"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2855D-F560-4BA7-B627-E244811E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Helvetica"/>
                <a:ea typeface="ヒラギノ角ゴ Pro W3"/>
                <a:cs typeface="Helvetica"/>
              </a:rPr>
              <a:t>Vancomycin Consults</a:t>
            </a:r>
            <a:endParaRPr lang="en-US" sz="3600">
              <a:ea typeface="ヒラギノ角ゴ Pro W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047BE-6670-48E3-8FF3-F22AAEAAE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3E71D-4F84-4BF3-BC44-2C624BE99A7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8EE46-BD0B-494C-A4D5-123024BA36FF}"/>
              </a:ext>
            </a:extLst>
          </p:cNvPr>
          <p:cNvSpPr txBox="1"/>
          <p:nvPr/>
        </p:nvSpPr>
        <p:spPr>
          <a:xfrm>
            <a:off x="2189527" y="3221372"/>
            <a:ext cx="72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Screen shot of EHR build for pharmacy consult order at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39809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4"/>
    </mc:Choice>
    <mc:Fallback xmlns="">
      <p:transition spd="slow" advTm="274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5855F7-3627-45A6-BB0B-004486AF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76" y="124223"/>
            <a:ext cx="8694199" cy="780238"/>
          </a:xfrm>
        </p:spPr>
        <p:txBody>
          <a:bodyPr/>
          <a:lstStyle/>
          <a:p>
            <a:pPr algn="ctr"/>
            <a:r>
              <a:rPr lang="en-US" sz="3500"/>
              <a:t>Determining the Dosing Strategy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8D8B2-3DC4-410F-A559-BC4954B73088}"/>
              </a:ext>
            </a:extLst>
          </p:cNvPr>
          <p:cNvSpPr/>
          <p:nvPr/>
        </p:nvSpPr>
        <p:spPr>
          <a:xfrm>
            <a:off x="8445500" y="5892800"/>
            <a:ext cx="20828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1FFE0-ED84-4FB3-B801-D571E2C27846}"/>
              </a:ext>
            </a:extLst>
          </p:cNvPr>
          <p:cNvSpPr txBox="1"/>
          <p:nvPr/>
        </p:nvSpPr>
        <p:spPr>
          <a:xfrm>
            <a:off x="5213810" y="2767280"/>
            <a:ext cx="244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Screenshot on institutional protocol for how to determine if patients receive AUC or trough based dosing</a:t>
            </a:r>
          </a:p>
        </p:txBody>
      </p:sp>
    </p:spTree>
    <p:extLst>
      <p:ext uri="{BB962C8B-B14F-4D97-AF65-F5344CB8AC3E}">
        <p14:creationId xmlns:p14="http://schemas.microsoft.com/office/powerpoint/2010/main" val="24557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9298"/>
    </mc:Choice>
    <mc:Fallback xmlns="">
      <p:transition spd="slow" advClick="0" advTm="1292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BBD8F-3528-42E7-BDF5-652D6539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14300"/>
            <a:ext cx="9143999" cy="768370"/>
          </a:xfrm>
        </p:spPr>
        <p:txBody>
          <a:bodyPr/>
          <a:lstStyle/>
          <a:p>
            <a:pPr algn="ctr"/>
            <a:r>
              <a:rPr lang="en-US" sz="3500"/>
              <a:t>Calculating AUC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D4A37E-254E-496C-978C-FD78A40CB157}"/>
              </a:ext>
            </a:extLst>
          </p:cNvPr>
          <p:cNvSpPr txBox="1">
            <a:spLocks/>
          </p:cNvSpPr>
          <p:nvPr/>
        </p:nvSpPr>
        <p:spPr>
          <a:xfrm>
            <a:off x="2896515" y="1516314"/>
            <a:ext cx="6398965" cy="1070549"/>
          </a:xfrm>
          <a:prstGeom prst="rect">
            <a:avLst/>
          </a:prstGeom>
        </p:spPr>
        <p:txBody>
          <a:bodyPr anchor="t"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500" dirty="0">
                <a:solidFill>
                  <a:srgbClr val="FF0000"/>
                </a:solidFill>
              </a:rPr>
              <a:t>Screenshot of institutional method of calculating AUC (calculator vs software)</a:t>
            </a:r>
          </a:p>
        </p:txBody>
      </p:sp>
    </p:spTree>
    <p:extLst>
      <p:ext uri="{BB962C8B-B14F-4D97-AF65-F5344CB8AC3E}">
        <p14:creationId xmlns:p14="http://schemas.microsoft.com/office/powerpoint/2010/main" val="14666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816"/>
    </mc:Choice>
    <mc:Fallback xmlns="">
      <p:transition spd="slow" advClick="0" advTm="308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FBCBA-F8DB-4E77-B3EB-2437DFCC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54" y="1081134"/>
            <a:ext cx="8689518" cy="88739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In patients without AKI who have adequate urine output, obtain 2 vancomycin levels </a:t>
            </a:r>
            <a:r>
              <a:rPr lang="en-US" u="sng">
                <a:latin typeface="+mj-lt"/>
              </a:rPr>
              <a:t>within the same dosing interval</a:t>
            </a:r>
            <a:r>
              <a:rPr lang="en-US">
                <a:latin typeface="+mj-lt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68569D-CFE0-446C-B687-2FB32505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155" y="9525"/>
            <a:ext cx="8694199" cy="970054"/>
          </a:xfrm>
        </p:spPr>
        <p:txBody>
          <a:bodyPr/>
          <a:lstStyle/>
          <a:p>
            <a:pPr algn="ctr"/>
            <a:r>
              <a:rPr lang="en-US" sz="3500"/>
              <a:t>Therapeutic Drug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FC118-B52C-439D-9698-72FE4E203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7"/>
          <a:stretch/>
        </p:blipFill>
        <p:spPr>
          <a:xfrm>
            <a:off x="1557514" y="2289268"/>
            <a:ext cx="4220539" cy="35015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B6F5A9-8EE7-44CA-BF21-3A55BEADA952}"/>
              </a:ext>
            </a:extLst>
          </p:cNvPr>
          <p:cNvSpPr/>
          <p:nvPr/>
        </p:nvSpPr>
        <p:spPr>
          <a:xfrm>
            <a:off x="2325413" y="4224130"/>
            <a:ext cx="1380965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3C2FA1-5E33-41F3-AC10-F843AD14D29A}"/>
              </a:ext>
            </a:extLst>
          </p:cNvPr>
          <p:cNvSpPr/>
          <p:nvPr/>
        </p:nvSpPr>
        <p:spPr>
          <a:xfrm>
            <a:off x="4484215" y="3935896"/>
            <a:ext cx="955802" cy="427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B1371-3EFB-4E30-AC86-2B7B4CB7CE21}"/>
              </a:ext>
            </a:extLst>
          </p:cNvPr>
          <p:cNvSpPr txBox="1"/>
          <p:nvPr/>
        </p:nvSpPr>
        <p:spPr>
          <a:xfrm>
            <a:off x="5778052" y="1982107"/>
            <a:ext cx="4577220" cy="4093428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rtlCol="0" anchor="t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u="sng">
                <a:latin typeface="+mj-lt"/>
              </a:rPr>
              <a:t>Level 1:</a:t>
            </a:r>
            <a:r>
              <a:rPr lang="en-US" sz="2000">
                <a:solidFill>
                  <a:srgbClr val="FD1503"/>
                </a:solidFill>
                <a:latin typeface="+mj-lt"/>
              </a:rPr>
              <a:t> post-distributive random level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(at least 60 minutes after completion of infusion)</a:t>
            </a:r>
          </a:p>
          <a:p>
            <a:endParaRPr lang="en-US" sz="100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sz="2000" u="sng">
                <a:latin typeface="+mj-lt"/>
              </a:rPr>
              <a:t>Level 2:</a:t>
            </a:r>
            <a:r>
              <a:rPr lang="en-US" sz="2000">
                <a:solidFill>
                  <a:srgbClr val="FD1503"/>
                </a:solidFill>
                <a:latin typeface="+mj-lt"/>
              </a:rPr>
              <a:t> trough level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(30 minutes prior to next dose) after at least:</a:t>
            </a:r>
          </a:p>
          <a:p>
            <a:pPr marL="747395" lvl="1" indent="-1778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4</a:t>
            </a:r>
            <a:r>
              <a:rPr lang="en-US" sz="2000" baseline="30000">
                <a:solidFill>
                  <a:schemeClr val="bg2">
                    <a:lumMod val="10000"/>
                  </a:schemeClr>
                </a:solidFill>
                <a:latin typeface="+mj-lt"/>
              </a:rPr>
              <a:t>th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 dose if q8h dosing</a:t>
            </a:r>
          </a:p>
          <a:p>
            <a:pPr marL="747395" lvl="1" indent="-1778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3</a:t>
            </a:r>
            <a:r>
              <a:rPr lang="en-US" sz="2000" baseline="30000">
                <a:solidFill>
                  <a:schemeClr val="bg2">
                    <a:lumMod val="10000"/>
                  </a:schemeClr>
                </a:solidFill>
                <a:latin typeface="+mj-lt"/>
              </a:rPr>
              <a:t>rd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 dose if q12h dosing</a:t>
            </a:r>
          </a:p>
          <a:p>
            <a:pPr marL="747395" lvl="1" indent="-1778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en-US" sz="2000" baseline="30000">
                <a:solidFill>
                  <a:schemeClr val="bg2">
                    <a:lumMod val="10000"/>
                  </a:schemeClr>
                </a:solidFill>
                <a:latin typeface="+mj-lt"/>
              </a:rPr>
              <a:t>nd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 dose if q24-48h dosing</a:t>
            </a:r>
          </a:p>
          <a:p>
            <a:pPr marL="747395" lvl="1" indent="-1778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Consider checking levels earlier in patients with </a:t>
            </a:r>
            <a:r>
              <a:rPr lang="en-US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S. aureus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bacteremia</a:t>
            </a:r>
          </a:p>
          <a:p>
            <a:pPr marL="914400" lvl="1" indent="-457200">
              <a:buAutoNum type="arabicParenR"/>
            </a:pPr>
            <a:endParaRPr lang="en-US" sz="100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119063" lvl="1" indent="-119063"/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*Levels should be obtained </a:t>
            </a:r>
            <a:r>
              <a:rPr lang="en-US" sz="2000">
                <a:solidFill>
                  <a:srgbClr val="FD1503"/>
                </a:solidFill>
                <a:latin typeface="+mj-lt"/>
              </a:rPr>
              <a:t>at least 4 hours apart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34117-907E-4692-80D4-3829FBC8D59C}"/>
              </a:ext>
            </a:extLst>
          </p:cNvPr>
          <p:cNvSpPr txBox="1"/>
          <p:nvPr/>
        </p:nvSpPr>
        <p:spPr>
          <a:xfrm>
            <a:off x="139774" y="160233"/>
            <a:ext cx="28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EXAMPLE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UPDATE TEXT WITH YOUR INSTITUTION </a:t>
            </a:r>
          </a:p>
        </p:txBody>
      </p:sp>
    </p:spTree>
    <p:extLst>
      <p:ext uri="{BB962C8B-B14F-4D97-AF65-F5344CB8AC3E}">
        <p14:creationId xmlns:p14="http://schemas.microsoft.com/office/powerpoint/2010/main" val="22551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3528"/>
    </mc:Choice>
    <mc:Fallback xmlns="">
      <p:transition spd="slow" advClick="0" advTm="12352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1F097D-5E56-467F-8FE5-A7767471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54" y="1028259"/>
            <a:ext cx="8689518" cy="4798052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ヒラギノ角ゴ Pro W3"/>
              </a:rPr>
              <a:t>Input dosing variables into the vancomycin dosing calculator</a:t>
            </a:r>
          </a:p>
          <a:p>
            <a:pPr marL="457200" indent="-457200">
              <a:buFont typeface="+mj-lt"/>
              <a:buAutoNum type="arabicPeriod"/>
            </a:pPr>
            <a:endParaRPr lang="en-US" sz="140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ヒラギノ角ゴ Pro W3"/>
              </a:rPr>
              <a:t>Goals: AUC 400-600 mcg*h/mL </a:t>
            </a:r>
            <a:r>
              <a:rPr lang="en-US" sz="2000" u="sng" dirty="0">
                <a:ea typeface="ヒラギノ角ゴ Pro W3"/>
              </a:rPr>
              <a:t>AND</a:t>
            </a:r>
            <a:r>
              <a:rPr lang="en-US" sz="2000" dirty="0">
                <a:ea typeface="ヒラギノ角ゴ Pro W3"/>
              </a:rPr>
              <a:t> trough 9.5-20 mcg/mL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1800" dirty="0">
                <a:ea typeface="ヒラギノ角ゴ Pro W3"/>
              </a:rPr>
              <a:t>If current regimen is within goal ranges: </a:t>
            </a:r>
            <a:r>
              <a:rPr lang="en-US" sz="1800" b="1" dirty="0">
                <a:solidFill>
                  <a:srgbClr val="FD1503"/>
                </a:solidFill>
                <a:ea typeface="ヒラギノ角ゴ Pro W3"/>
              </a:rPr>
              <a:t>continue</a:t>
            </a:r>
            <a:r>
              <a:rPr lang="en-US" sz="1800" dirty="0">
                <a:ea typeface="ヒラギノ角ゴ Pro W3"/>
              </a:rPr>
              <a:t> current regimen</a:t>
            </a:r>
          </a:p>
          <a:p>
            <a:pPr marL="914400" lvl="1" indent="-448945">
              <a:buFont typeface="Arial" panose="020B0604020202020204" pitchFamily="34" charset="0"/>
              <a:buChar char="–"/>
            </a:pPr>
            <a:r>
              <a:rPr lang="en-US" sz="1800" dirty="0">
                <a:ea typeface="ヒラギノ角ゴ Pro W3"/>
              </a:rPr>
              <a:t>If AUC </a:t>
            </a:r>
            <a:r>
              <a:rPr lang="en-US" sz="1800" u="sng" dirty="0">
                <a:ea typeface="ヒラギノ角ゴ Pro W3"/>
              </a:rPr>
              <a:t>OR</a:t>
            </a:r>
            <a:r>
              <a:rPr lang="en-US" sz="1800" dirty="0">
                <a:ea typeface="ヒラギノ角ゴ Pro W3"/>
              </a:rPr>
              <a:t> trough is outside the goal range: </a:t>
            </a:r>
            <a:r>
              <a:rPr lang="en-US" sz="1800" b="1" dirty="0">
                <a:solidFill>
                  <a:srgbClr val="FD1503"/>
                </a:solidFill>
                <a:ea typeface="ヒラギノ角ゴ Pro W3"/>
              </a:rPr>
              <a:t>change</a:t>
            </a:r>
            <a:r>
              <a:rPr lang="en-US" sz="1800" dirty="0">
                <a:ea typeface="ヒラギノ角ゴ Pro W3"/>
              </a:rPr>
              <a:t> vancomycin regimen to meet above criteria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ヒラギノ角ゴ Pro W3"/>
              </a:rPr>
              <a:t>Regardless of whether or not a dose change was made in Step 2, </a:t>
            </a:r>
            <a:r>
              <a:rPr lang="en-US" sz="2000" b="1" dirty="0">
                <a:solidFill>
                  <a:srgbClr val="FD1503"/>
                </a:solidFill>
                <a:ea typeface="ヒラギノ角ゴ Pro W3"/>
              </a:rPr>
              <a:t>recheck AUC in 3-5 days</a:t>
            </a:r>
          </a:p>
          <a:p>
            <a:pPr lvl="1"/>
            <a:endParaRPr lang="en-US" sz="180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ヒラギノ角ゴ Pro W3"/>
              </a:rPr>
              <a:t>Repeat Step 2 and 3 until two consecutive therapeutic AUC and trough levels on the same regimen are achieved </a:t>
            </a:r>
            <a:endParaRPr lang="en-US" sz="2000" dirty="0"/>
          </a:p>
          <a:p>
            <a:pPr lvl="1"/>
            <a:r>
              <a:rPr lang="en-US" sz="1800" dirty="0">
                <a:ea typeface="ヒラギノ角ゴ Pro W3"/>
              </a:rPr>
              <a:t>Then, repeat levels weekly, at minimum, throughout duration of vancomycin therapy if no AKI and adequate urine output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63DFA-7C47-44BB-82CF-4ADAB199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90" y="116378"/>
            <a:ext cx="8694199" cy="771020"/>
          </a:xfrm>
        </p:spPr>
        <p:txBody>
          <a:bodyPr/>
          <a:lstStyle/>
          <a:p>
            <a:pPr algn="ctr"/>
            <a:r>
              <a:rPr lang="en-US" sz="3500"/>
              <a:t>Assess Calculated AUC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303ED-DA1C-4E2E-8C06-E8CE54368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3E71D-4F84-4BF3-BC44-2C624BE99A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77E94-C78E-400A-BD3E-3C8773DF21EA}"/>
              </a:ext>
            </a:extLst>
          </p:cNvPr>
          <p:cNvSpPr txBox="1"/>
          <p:nvPr/>
        </p:nvSpPr>
        <p:spPr>
          <a:xfrm>
            <a:off x="8900719" y="369116"/>
            <a:ext cx="28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EXAMPLE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UPDATE TEXT WITH YOUR INSTITUTION </a:t>
            </a:r>
          </a:p>
        </p:txBody>
      </p:sp>
    </p:spTree>
    <p:extLst>
      <p:ext uri="{BB962C8B-B14F-4D97-AF65-F5344CB8AC3E}">
        <p14:creationId xmlns:p14="http://schemas.microsoft.com/office/powerpoint/2010/main" val="1903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21"/>
    </mc:Choice>
    <mc:Fallback xmlns="">
      <p:transition spd="slow" advClick="0" advTm="6102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988EC8-2092-4628-946B-7EE22A46F723}"/>
              </a:ext>
            </a:extLst>
          </p:cNvPr>
          <p:cNvSpPr/>
          <p:nvPr/>
        </p:nvSpPr>
        <p:spPr>
          <a:xfrm>
            <a:off x="1524001" y="5307496"/>
            <a:ext cx="9143999" cy="155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22BF9-41BF-48C7-AE9C-A43F5267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16379"/>
            <a:ext cx="9143999" cy="771019"/>
          </a:xfrm>
        </p:spPr>
        <p:txBody>
          <a:bodyPr/>
          <a:lstStyle/>
          <a:p>
            <a:pPr algn="ctr"/>
            <a:r>
              <a:rPr lang="en-US" sz="3500"/>
              <a:t>Revised Trough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3DA0-042F-4117-A9ED-55C6DA192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3E71D-4F84-4BF3-BC44-2C624BE99A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CA92D-8961-45B9-81BF-1B7361FF69B3}"/>
              </a:ext>
            </a:extLst>
          </p:cNvPr>
          <p:cNvSpPr txBox="1">
            <a:spLocks/>
          </p:cNvSpPr>
          <p:nvPr/>
        </p:nvSpPr>
        <p:spPr>
          <a:xfrm>
            <a:off x="2896515" y="1516314"/>
            <a:ext cx="6398965" cy="1070549"/>
          </a:xfrm>
          <a:prstGeom prst="rect">
            <a:avLst/>
          </a:prstGeom>
        </p:spPr>
        <p:txBody>
          <a:bodyPr anchor="t"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500" dirty="0">
                <a:solidFill>
                  <a:srgbClr val="FF0000"/>
                </a:solidFill>
              </a:rPr>
              <a:t>Screenshot of institutional trough targets for various indications for patients receiving trough based dosing</a:t>
            </a:r>
          </a:p>
        </p:txBody>
      </p:sp>
    </p:spTree>
    <p:extLst>
      <p:ext uri="{BB962C8B-B14F-4D97-AF65-F5344CB8AC3E}">
        <p14:creationId xmlns:p14="http://schemas.microsoft.com/office/powerpoint/2010/main" val="11874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6185"/>
    </mc:Choice>
    <mc:Fallback xmlns="">
      <p:transition spd="slow" advClick="0" advTm="15618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6910-7E25-461E-BE01-5FB2F69079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0" y="6208714"/>
            <a:ext cx="427038" cy="649287"/>
          </a:xfrm>
        </p:spPr>
        <p:txBody>
          <a:bodyPr/>
          <a:lstStyle/>
          <a:p>
            <a:pPr>
              <a:defRPr/>
            </a:pPr>
            <a:fld id="{49B3E71D-4F84-4BF3-BC44-2C624BE99A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C4B53-0251-4B60-BF5C-A2FDB1BDB3D1}"/>
              </a:ext>
            </a:extLst>
          </p:cNvPr>
          <p:cNvSpPr/>
          <p:nvPr/>
        </p:nvSpPr>
        <p:spPr>
          <a:xfrm>
            <a:off x="1832114" y="983975"/>
            <a:ext cx="5724939" cy="2166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46A205-DAD9-4A00-B37F-70DFFCF2A5A4}"/>
              </a:ext>
            </a:extLst>
          </p:cNvPr>
          <p:cNvSpPr/>
          <p:nvPr/>
        </p:nvSpPr>
        <p:spPr>
          <a:xfrm>
            <a:off x="2195513" y="1905506"/>
            <a:ext cx="74933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Thank you for watching and listening to this presentation in its entirety </a:t>
            </a:r>
            <a:endParaRPr lang="en-US" sz="3200" dirty="0">
              <a:solidFill>
                <a:srgbClr val="EEB4E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3200" dirty="0">
              <a:solidFill>
                <a:srgbClr val="EEB4E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Click here </a:t>
            </a:r>
            <a:r>
              <a:rPr lang="en-US" sz="3200" dirty="0"/>
              <a:t>to complete the acknowledgment form</a:t>
            </a:r>
          </a:p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D8992-75F6-425C-ACAA-B0C8095B881E}"/>
              </a:ext>
            </a:extLst>
          </p:cNvPr>
          <p:cNvSpPr txBox="1"/>
          <p:nvPr/>
        </p:nvSpPr>
        <p:spPr>
          <a:xfrm>
            <a:off x="1224793" y="4006886"/>
            <a:ext cx="362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Recommend prescribers linking this to some kind of form/tracker so you can reference back that they were trained</a:t>
            </a:r>
          </a:p>
        </p:txBody>
      </p:sp>
    </p:spTree>
    <p:extLst>
      <p:ext uri="{BB962C8B-B14F-4D97-AF65-F5344CB8AC3E}">
        <p14:creationId xmlns:p14="http://schemas.microsoft.com/office/powerpoint/2010/main" val="23073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911"/>
    </mc:Choice>
    <mc:Fallback xmlns="">
      <p:transition spd="slow" advClick="0" advTm="179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62D4B-4D30-4332-9EA8-B58CA3A8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1429114"/>
            <a:ext cx="9726608" cy="4971158"/>
          </a:xfrm>
        </p:spPr>
        <p:txBody>
          <a:bodyPr anchor="t"/>
          <a:lstStyle/>
          <a:p>
            <a:r>
              <a:rPr lang="en-US" sz="3200" dirty="0">
                <a:cs typeface="Arial" panose="020B0604020202020204" pitchFamily="34" charset="0"/>
              </a:rPr>
              <a:t>Summarize data for trough- and AUC-guided dosing and monitoring of vancomycin </a:t>
            </a:r>
          </a:p>
          <a:p>
            <a:endParaRPr lang="en-US" sz="1800" dirty="0"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Discuss important operational considerations for AUC-guided dosing of vancomycin</a:t>
            </a:r>
            <a:endParaRPr lang="en-US" sz="3200" dirty="0">
              <a:latin typeface="+mj-lt"/>
              <a:ea typeface="ヒラギノ角ゴ Pro W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30629"/>
            <a:ext cx="9144000" cy="744015"/>
          </a:xfrm>
        </p:spPr>
        <p:txBody>
          <a:bodyPr/>
          <a:lstStyle/>
          <a:p>
            <a:pPr algn="ctr"/>
            <a:r>
              <a:rPr lang="en-US" sz="350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9667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134"/>
    </mc:Choice>
    <mc:Fallback xmlns="">
      <p:transition spd="slow" advClick="0" advTm="15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99F62-CBA9-4633-A8EB-07C44C70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90" y="69574"/>
            <a:ext cx="8694199" cy="817824"/>
          </a:xfrm>
        </p:spPr>
        <p:txBody>
          <a:bodyPr/>
          <a:lstStyle/>
          <a:p>
            <a:pPr algn="ctr"/>
            <a:r>
              <a:rPr lang="en-US" sz="3500"/>
              <a:t>Vancomycin Dosing Guidelines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87B549-4E03-4354-B9DC-317BE2030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882297"/>
              </p:ext>
            </p:extLst>
          </p:nvPr>
        </p:nvGraphicFramePr>
        <p:xfrm>
          <a:off x="2241726" y="1239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492"/>
    </mc:Choice>
    <mc:Fallback xmlns="">
      <p:transition spd="slow" advClick="0" advTm="624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D448-0596-412B-BFE0-EA515AFF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870"/>
            <a:ext cx="9144000" cy="799937"/>
          </a:xfrm>
        </p:spPr>
        <p:txBody>
          <a:bodyPr/>
          <a:lstStyle/>
          <a:p>
            <a:pPr algn="ctr"/>
            <a:r>
              <a:rPr lang="en-US" sz="3500"/>
              <a:t>PK/PD Parameters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D00EA-E789-44DC-9D1C-2D6D854B1244}"/>
              </a:ext>
            </a:extLst>
          </p:cNvPr>
          <p:cNvSpPr/>
          <p:nvPr/>
        </p:nvSpPr>
        <p:spPr>
          <a:xfrm>
            <a:off x="4167578" y="3724845"/>
            <a:ext cx="414126" cy="20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814F-832C-425C-A3C8-27A36A03FC7A}"/>
              </a:ext>
            </a:extLst>
          </p:cNvPr>
          <p:cNvSpPr/>
          <p:nvPr/>
        </p:nvSpPr>
        <p:spPr bwMode="auto">
          <a:xfrm>
            <a:off x="4381503" y="4130710"/>
            <a:ext cx="438750" cy="299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04585-B36A-4DCA-8CEB-3136CBB7C0DD}"/>
              </a:ext>
            </a:extLst>
          </p:cNvPr>
          <p:cNvSpPr/>
          <p:nvPr/>
        </p:nvSpPr>
        <p:spPr bwMode="auto">
          <a:xfrm>
            <a:off x="3703801" y="1923198"/>
            <a:ext cx="1066779" cy="5806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2319" y="4587205"/>
            <a:ext cx="3422904" cy="1812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8242" y="4743869"/>
            <a:ext cx="2432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F98B93-B144-45E0-A1E2-DFEE7A878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91"/>
          <a:stretch/>
        </p:blipFill>
        <p:spPr>
          <a:xfrm>
            <a:off x="1962411" y="1787429"/>
            <a:ext cx="7676426" cy="387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9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206"/>
    </mc:Choice>
    <mc:Fallback xmlns="">
      <p:transition spd="slow" advClick="0" advTm="442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C8BBA-E8EF-4A7D-B9E9-E91FD769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95" y="41704"/>
            <a:ext cx="8908811" cy="887398"/>
          </a:xfrm>
        </p:spPr>
        <p:txBody>
          <a:bodyPr/>
          <a:lstStyle/>
          <a:p>
            <a:pPr algn="ctr"/>
            <a:r>
              <a:rPr lang="en-US" sz="3500"/>
              <a:t>Troughs are a Poor Surrogate for AUC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81FA8-172B-42A7-B18F-3E5892BFD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94"/>
          <a:stretch/>
        </p:blipFill>
        <p:spPr>
          <a:xfrm>
            <a:off x="2097427" y="1059872"/>
            <a:ext cx="7997146" cy="4738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5DB054-62AE-4A41-B2D0-A3593BB6656F}"/>
              </a:ext>
            </a:extLst>
          </p:cNvPr>
          <p:cNvCxnSpPr/>
          <p:nvPr/>
        </p:nvCxnSpPr>
        <p:spPr>
          <a:xfrm flipV="1">
            <a:off x="5773116" y="2208811"/>
            <a:ext cx="0" cy="2980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0998E6-E618-4F72-AF17-E7CCF54ABAFE}"/>
              </a:ext>
            </a:extLst>
          </p:cNvPr>
          <p:cNvCxnSpPr/>
          <p:nvPr/>
        </p:nvCxnSpPr>
        <p:spPr>
          <a:xfrm flipV="1">
            <a:off x="7063048" y="2208811"/>
            <a:ext cx="0" cy="2980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98132B-35DD-43A8-939A-18DD99A874FF}"/>
              </a:ext>
            </a:extLst>
          </p:cNvPr>
          <p:cNvCxnSpPr>
            <a:cxnSpLocks/>
          </p:cNvCxnSpPr>
          <p:nvPr/>
        </p:nvCxnSpPr>
        <p:spPr>
          <a:xfrm>
            <a:off x="3028604" y="4362870"/>
            <a:ext cx="67351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82F150-B1E1-4B4F-8FCE-B8BD17A0CB69}"/>
              </a:ext>
            </a:extLst>
          </p:cNvPr>
          <p:cNvCxnSpPr>
            <a:cxnSpLocks/>
          </p:cNvCxnSpPr>
          <p:nvPr/>
        </p:nvCxnSpPr>
        <p:spPr>
          <a:xfrm>
            <a:off x="3028604" y="4012277"/>
            <a:ext cx="67351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CCF1BB8-6086-483C-B569-3EB04B0A08B0}"/>
              </a:ext>
            </a:extLst>
          </p:cNvPr>
          <p:cNvSpPr/>
          <p:nvPr/>
        </p:nvSpPr>
        <p:spPr>
          <a:xfrm>
            <a:off x="106261" y="66008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+mj-lt"/>
              </a:rPr>
              <a:t>Pai MP, et al. </a:t>
            </a:r>
            <a:r>
              <a:rPr lang="en-US" sz="800" i="1" dirty="0">
                <a:latin typeface="+mj-lt"/>
              </a:rPr>
              <a:t>Adv Drug </a:t>
            </a:r>
            <a:r>
              <a:rPr lang="en-US" sz="800" i="1" dirty="0" err="1">
                <a:latin typeface="+mj-lt"/>
              </a:rPr>
              <a:t>Deliv</a:t>
            </a:r>
            <a:r>
              <a:rPr lang="en-US" sz="800" i="1" dirty="0">
                <a:latin typeface="+mj-lt"/>
              </a:rPr>
              <a:t> Rev </a:t>
            </a:r>
            <a:r>
              <a:rPr lang="en-US" sz="800" dirty="0">
                <a:latin typeface="+mj-lt"/>
              </a:rPr>
              <a:t>2014;77:50-7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C3C2E2-B5BF-410D-B2D6-944A39A25E18}"/>
              </a:ext>
            </a:extLst>
          </p:cNvPr>
          <p:cNvSpPr/>
          <p:nvPr/>
        </p:nvSpPr>
        <p:spPr>
          <a:xfrm>
            <a:off x="3028605" y="4012277"/>
            <a:ext cx="2699637" cy="35056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86183D-8043-4387-88E3-0303C9F472DC}"/>
              </a:ext>
            </a:extLst>
          </p:cNvPr>
          <p:cNvCxnSpPr/>
          <p:nvPr/>
        </p:nvCxnSpPr>
        <p:spPr>
          <a:xfrm flipV="1">
            <a:off x="4464464" y="2208811"/>
            <a:ext cx="0" cy="2980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4E06-E4D5-4FEF-A8AA-FFDDA6899729}"/>
              </a:ext>
            </a:extLst>
          </p:cNvPr>
          <p:cNvSpPr/>
          <p:nvPr/>
        </p:nvSpPr>
        <p:spPr>
          <a:xfrm>
            <a:off x="4504075" y="4012277"/>
            <a:ext cx="2524035" cy="35056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6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7604"/>
    </mc:Choice>
    <mc:Fallback xmlns="">
      <p:transition spd="slow" advClick="0" advTm="87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4A0534-7105-4516-86AC-2BFAB052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029" y="1254361"/>
            <a:ext cx="8689518" cy="1266057"/>
          </a:xfrm>
        </p:spPr>
        <p:txBody>
          <a:bodyPr anchor="t"/>
          <a:lstStyle/>
          <a:p>
            <a:r>
              <a:rPr lang="en-US" sz="2000">
                <a:ea typeface="ヒラギノ角ゴ Pro W3"/>
              </a:rPr>
              <a:t>Meta-analysis of 14 observational cohort studies (n=1,677) evaluating outcomes in patients with </a:t>
            </a:r>
            <a:r>
              <a:rPr lang="en-US" sz="2000" i="1">
                <a:ea typeface="ヒラギノ角ゴ Pro W3"/>
              </a:rPr>
              <a:t>S. aureus</a:t>
            </a:r>
            <a:r>
              <a:rPr lang="en-US" sz="2000">
                <a:ea typeface="ヒラギノ角ゴ Pro W3"/>
              </a:rPr>
              <a:t> bacteremia with vancomycin troughs &lt;15 vs ≥15 mcg/mL and AUC &lt;400 vs ≥400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BAB2B-6AAF-4E6E-B979-41D62DD9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30" y="57753"/>
            <a:ext cx="8694199" cy="818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>
                <a:ea typeface="ヒラギノ角ゴ Pro W3"/>
              </a:rPr>
              <a:t>Efficacy</a:t>
            </a:r>
            <a:br>
              <a:rPr lang="en-US" sz="2800">
                <a:ea typeface="ヒラギノ角ゴ Pro W3"/>
              </a:rPr>
            </a:br>
            <a:r>
              <a:rPr lang="en-US" sz="2800">
                <a:ea typeface="ヒラギノ角ゴ Pro W3"/>
              </a:rPr>
              <a:t>Trough </a:t>
            </a:r>
            <a:r>
              <a:rPr lang="en-US" sz="2800"/>
              <a:t>≥</a:t>
            </a:r>
            <a:r>
              <a:rPr lang="en-US" sz="2800">
                <a:ea typeface="ヒラギノ角ゴ Pro W3"/>
              </a:rPr>
              <a:t>15 and AUC </a:t>
            </a:r>
            <a:r>
              <a:rPr lang="en-US" sz="2800"/>
              <a:t>≥400</a:t>
            </a:r>
            <a:endParaRPr lang="en-US" sz="2800">
              <a:ea typeface="ヒラギノ角ゴ Pro W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114D6-60C8-4C51-B7BE-06EAE4C79C26}"/>
              </a:ext>
            </a:extLst>
          </p:cNvPr>
          <p:cNvSpPr/>
          <p:nvPr/>
        </p:nvSpPr>
        <p:spPr>
          <a:xfrm>
            <a:off x="66388" y="65225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>
                <a:latin typeface="+mj-lt"/>
              </a:rPr>
              <a:t>Prybylski</a:t>
            </a:r>
            <a:r>
              <a:rPr lang="en-US" sz="800" dirty="0">
                <a:latin typeface="+mj-lt"/>
              </a:rPr>
              <a:t> JP. </a:t>
            </a:r>
            <a:r>
              <a:rPr lang="en-US" sz="800" i="1" dirty="0">
                <a:latin typeface="+mj-lt"/>
              </a:rPr>
              <a:t>Pharmacotherapy</a:t>
            </a:r>
            <a:r>
              <a:rPr lang="en-US" sz="800" dirty="0">
                <a:latin typeface="+mj-lt"/>
              </a:rPr>
              <a:t>. 2015 Oct;35(10):889-98.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07E1C3-3E69-4321-80E1-27213771096F}"/>
              </a:ext>
            </a:extLst>
          </p:cNvPr>
          <p:cNvGraphicFramePr>
            <a:graphicFrameLocks noGrp="1"/>
          </p:cNvGraphicFramePr>
          <p:nvPr/>
        </p:nvGraphicFramePr>
        <p:xfrm>
          <a:off x="1762029" y="2446398"/>
          <a:ext cx="8689518" cy="2317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5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Outcomes</a:t>
                      </a:r>
                    </a:p>
                  </a:txBody>
                  <a:tcPr anchor="ctr">
                    <a:solidFill>
                      <a:srgbClr val="EEB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Trough ≥15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 mcg/mL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OR [95% CI]</a:t>
                      </a: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B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AUC ≥400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OR [95% CI]</a:t>
                      </a: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B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34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Treatment failure*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0.87 [0.60, 1.25]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0.41 [0.31</a:t>
                      </a:r>
                      <a:r>
                        <a:rPr lang="en-US" sz="1800" b="0" baseline="0">
                          <a:solidFill>
                            <a:schemeClr val="tx1"/>
                          </a:solidFill>
                        </a:rPr>
                        <a:t>, 0.53]</a:t>
                      </a:r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3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30-day all-cause mortality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1.33 [0.79,</a:t>
                      </a:r>
                      <a:r>
                        <a:rPr lang="en-US" sz="1800" b="0" baseline="0">
                          <a:solidFill>
                            <a:schemeClr val="tx1"/>
                          </a:solidFill>
                        </a:rPr>
                        <a:t> 2.24]</a:t>
                      </a:r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0.47 [0.33, 0.65]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34">
                <a:tc>
                  <a:txBody>
                    <a:bodyPr/>
                    <a:lstStyle/>
                    <a:p>
                      <a:r>
                        <a:rPr lang="en-US" sz="1800"/>
                        <a:t>Bacteremia</a:t>
                      </a:r>
                      <a:r>
                        <a:rPr lang="en-US" sz="1800" baseline="0"/>
                        <a:t> ≥7 days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0.57 [0.31, 1.06]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0.53 [0.33,</a:t>
                      </a:r>
                      <a:r>
                        <a:rPr lang="en-US" sz="1800" baseline="0"/>
                        <a:t> 0.86]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034">
                <a:tc gridSpan="3">
                  <a:txBody>
                    <a:bodyPr/>
                    <a:lstStyle/>
                    <a:p>
                      <a:r>
                        <a:rPr lang="en-US" sz="1400"/>
                        <a:t>*Composite of 30-day all-cause mortality and persistent bacteremia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4FCD6B-B7E7-4288-83DC-AC2E8A4041C1}"/>
              </a:ext>
            </a:extLst>
          </p:cNvPr>
          <p:cNvSpPr txBox="1">
            <a:spLocks/>
          </p:cNvSpPr>
          <p:nvPr/>
        </p:nvSpPr>
        <p:spPr>
          <a:xfrm>
            <a:off x="1762029" y="4814929"/>
            <a:ext cx="8689518" cy="12660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09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-109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-109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480D3E"/>
              </a:buClr>
              <a:buNone/>
            </a:pPr>
            <a:r>
              <a:rPr lang="en-US" sz="2000" kern="0">
                <a:latin typeface="+mj-lt"/>
              </a:rPr>
              <a:t>Conclusions</a:t>
            </a:r>
          </a:p>
          <a:p>
            <a:pPr lvl="1"/>
            <a:r>
              <a:rPr lang="en-US" sz="1800" kern="0">
                <a:latin typeface="+mj-lt"/>
              </a:rPr>
              <a:t>Troughs ≥15 mcg/mL were NOT associated with improved outcomes</a:t>
            </a:r>
          </a:p>
          <a:p>
            <a:pPr lvl="1"/>
            <a:r>
              <a:rPr lang="en-US" sz="1800" kern="0">
                <a:latin typeface="+mj-lt"/>
              </a:rPr>
              <a:t>AUC ≥400 was associated with improved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5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842"/>
    </mc:Choice>
    <mc:Fallback xmlns="">
      <p:transition spd="slow" advClick="0" advTm="13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FC2363-9801-46C0-B887-2FC396E2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81" y="1085258"/>
            <a:ext cx="8901814" cy="1266057"/>
          </a:xfrm>
        </p:spPr>
        <p:txBody>
          <a:bodyPr/>
          <a:lstStyle/>
          <a:p>
            <a:r>
              <a:rPr lang="en-US">
                <a:latin typeface="+mj-lt"/>
              </a:rPr>
              <a:t>Meta-analysis of 15 studies (n=2,760) assessing the impact of trough concentrations on vancomycin-induced nephrotoxicity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0B674A-0E13-4EE4-A8DE-80D112B8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29" y="81179"/>
            <a:ext cx="8795666" cy="887398"/>
          </a:xfrm>
        </p:spPr>
        <p:txBody>
          <a:bodyPr/>
          <a:lstStyle/>
          <a:p>
            <a:pPr algn="ctr"/>
            <a:r>
              <a:rPr lang="en-US" sz="3500">
                <a:ea typeface="ヒラギノ角ゴ Pro W3"/>
              </a:rPr>
              <a:t>Safety of Troughs </a:t>
            </a:r>
            <a:r>
              <a:rPr lang="en-US" sz="3500" u="sng">
                <a:ea typeface="ヒラギノ角ゴ Pro W3"/>
              </a:rPr>
              <a:t>&gt;</a:t>
            </a:r>
            <a:r>
              <a:rPr lang="en-US" sz="3500">
                <a:ea typeface="ヒラギノ角ゴ Pro W3"/>
              </a:rPr>
              <a:t>15 mcg/mL </a:t>
            </a:r>
            <a:endParaRPr lang="en-US" sz="3500">
              <a:ea typeface="ヒラギノ角ゴ Pro W3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CA68F-1C18-468E-A567-E19A88EA9ED0}"/>
              </a:ext>
            </a:extLst>
          </p:cNvPr>
          <p:cNvSpPr txBox="1"/>
          <p:nvPr/>
        </p:nvSpPr>
        <p:spPr>
          <a:xfrm>
            <a:off x="72705" y="6561377"/>
            <a:ext cx="7296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van Hal SJ, et al. </a:t>
            </a:r>
            <a:r>
              <a:rPr lang="en-US" sz="800" i="1" dirty="0" err="1">
                <a:latin typeface="+mj-lt"/>
              </a:rPr>
              <a:t>Antimicrob</a:t>
            </a:r>
            <a:r>
              <a:rPr lang="en-US" sz="800" i="1" dirty="0">
                <a:latin typeface="+mj-lt"/>
              </a:rPr>
              <a:t> Agents Chemother </a:t>
            </a:r>
            <a:r>
              <a:rPr lang="en-US" sz="800" dirty="0">
                <a:latin typeface="+mj-lt"/>
              </a:rPr>
              <a:t>2013;57(2):734-44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FC7EF-5D08-44EE-BA12-D292D28D5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2" b="-1"/>
          <a:stretch/>
        </p:blipFill>
        <p:spPr>
          <a:xfrm>
            <a:off x="1956555" y="2020006"/>
            <a:ext cx="8278890" cy="35662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B91AB9-CBD7-41C5-9D35-A1F692E9E06C}"/>
              </a:ext>
            </a:extLst>
          </p:cNvPr>
          <p:cNvSpPr/>
          <p:nvPr/>
        </p:nvSpPr>
        <p:spPr>
          <a:xfrm>
            <a:off x="6603073" y="4514802"/>
            <a:ext cx="966512" cy="210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41B7A-1024-40CA-96C6-013F4B7706A1}"/>
              </a:ext>
            </a:extLst>
          </p:cNvPr>
          <p:cNvSpPr txBox="1"/>
          <p:nvPr/>
        </p:nvSpPr>
        <p:spPr>
          <a:xfrm>
            <a:off x="3539837" y="5645889"/>
            <a:ext cx="511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~300% </a:t>
            </a:r>
            <a:r>
              <a:rPr lang="en-US" sz="24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↑ risk of nephrotoxicity with troughs ≥15 mcg/mL</a:t>
            </a:r>
            <a:endParaRPr lang="en-US" sz="24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1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962"/>
    </mc:Choice>
    <mc:Fallback xmlns="">
      <p:transition spd="slow" advClick="0" advTm="86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5EC37-4C44-4315-A854-5F506167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08" y="28716"/>
            <a:ext cx="7537211" cy="88739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800"/>
              <a:t>Nephrotoxicity: </a:t>
            </a:r>
            <a:br>
              <a:rPr lang="en-US" sz="2800"/>
            </a:br>
            <a:r>
              <a:rPr lang="en-US" sz="2800"/>
              <a:t>AUC-Guided vs Trough-Guided Dosing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9CA7C-E3FA-438C-B239-2354F4E1F7DD}"/>
              </a:ext>
            </a:extLst>
          </p:cNvPr>
          <p:cNvSpPr txBox="1"/>
          <p:nvPr/>
        </p:nvSpPr>
        <p:spPr>
          <a:xfrm>
            <a:off x="1492103" y="6654309"/>
            <a:ext cx="7296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+mj-lt"/>
              </a:rPr>
              <a:t>Aljefri</a:t>
            </a:r>
            <a:r>
              <a:rPr lang="en-US" sz="800" dirty="0">
                <a:latin typeface="+mj-lt"/>
              </a:rPr>
              <a:t> DM. </a:t>
            </a:r>
            <a:r>
              <a:rPr lang="en-US" sz="800" i="1" dirty="0">
                <a:latin typeface="+mj-lt"/>
              </a:rPr>
              <a:t>Clin Infect Dis</a:t>
            </a:r>
            <a:r>
              <a:rPr lang="en-US" sz="800" dirty="0">
                <a:latin typeface="+mj-lt"/>
              </a:rPr>
              <a:t>. 2019.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546CC-EE88-4C9D-BF20-30E700AA6A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88"/>
          <a:stretch/>
        </p:blipFill>
        <p:spPr>
          <a:xfrm>
            <a:off x="1777312" y="2562330"/>
            <a:ext cx="8637376" cy="1818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0FF686-CCB9-4CC4-B691-97E8CDE6493E}"/>
              </a:ext>
            </a:extLst>
          </p:cNvPr>
          <p:cNvSpPr/>
          <p:nvPr/>
        </p:nvSpPr>
        <p:spPr>
          <a:xfrm>
            <a:off x="6141852" y="3458708"/>
            <a:ext cx="1095596" cy="293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4D15-F705-4B24-B474-62CAEE7F6EB8}"/>
              </a:ext>
            </a:extLst>
          </p:cNvPr>
          <p:cNvSpPr txBox="1"/>
          <p:nvPr/>
        </p:nvSpPr>
        <p:spPr>
          <a:xfrm>
            <a:off x="2855225" y="4380487"/>
            <a:ext cx="64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32% </a:t>
            </a:r>
            <a:r>
              <a:rPr lang="en-US" sz="24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↓ risk of AKI with AUC-guided dosing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7977" y="1376488"/>
            <a:ext cx="8067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Meta-analysis of 2 studies (n=1,443) evaluating the relationship between trough- vs AUC-guided dosing on acute kidney injury (AKI)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06"/>
    </mc:Choice>
    <mc:Fallback xmlns="">
      <p:transition spd="slow" advClick="0" advTm="66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29204C8-4EA3-45AC-93A0-DEAE2CE1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54" y="1144635"/>
            <a:ext cx="8689518" cy="1169075"/>
          </a:xfrm>
        </p:spPr>
        <p:txBody>
          <a:bodyPr/>
          <a:lstStyle/>
          <a:p>
            <a:r>
              <a:rPr lang="en-US"/>
              <a:t>Meta-analysis of 7 studies (n=1,354) evaluating the relationship between vancomycin AUC and AKI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E2AA0-0041-4A84-BF68-617880F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155" y="85096"/>
            <a:ext cx="8694199" cy="887398"/>
          </a:xfrm>
        </p:spPr>
        <p:txBody>
          <a:bodyPr/>
          <a:lstStyle/>
          <a:p>
            <a:pPr algn="ctr"/>
            <a:r>
              <a:rPr lang="en-US" sz="3500"/>
              <a:t>AUC Toxicity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6C4F-95D1-4EAA-859B-D52E7AD15EB2}"/>
              </a:ext>
            </a:extLst>
          </p:cNvPr>
          <p:cNvSpPr txBox="1"/>
          <p:nvPr/>
        </p:nvSpPr>
        <p:spPr>
          <a:xfrm>
            <a:off x="1492103" y="6654309"/>
            <a:ext cx="7296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Aljefri</a:t>
            </a:r>
            <a:r>
              <a:rPr lang="en-US" sz="800" dirty="0"/>
              <a:t> DM. </a:t>
            </a:r>
            <a:r>
              <a:rPr lang="en-US" sz="800" i="1" dirty="0"/>
              <a:t>Clin Infect Dis</a:t>
            </a:r>
            <a:r>
              <a:rPr lang="en-US" sz="800" dirty="0"/>
              <a:t>. 2019.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BD42C-0DB3-4066-A773-391C7AC8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074"/>
          <a:stretch/>
        </p:blipFill>
        <p:spPr>
          <a:xfrm>
            <a:off x="2123853" y="1972515"/>
            <a:ext cx="7618918" cy="3740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0F6E44-1A70-491F-A8D0-7CDBBD1555F6}"/>
              </a:ext>
            </a:extLst>
          </p:cNvPr>
          <p:cNvSpPr/>
          <p:nvPr/>
        </p:nvSpPr>
        <p:spPr>
          <a:xfrm>
            <a:off x="5754409" y="4436570"/>
            <a:ext cx="1163781" cy="21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2AA3D-1253-41E2-B668-44CF0678A457}"/>
              </a:ext>
            </a:extLst>
          </p:cNvPr>
          <p:cNvSpPr txBox="1"/>
          <p:nvPr/>
        </p:nvSpPr>
        <p:spPr>
          <a:xfrm>
            <a:off x="4552723" y="5806858"/>
            <a:ext cx="366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55-64% </a:t>
            </a:r>
            <a:r>
              <a:rPr lang="en-US" sz="24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↓ risk of AKI with AUC ≤ 650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B3D40-C17B-4B19-A175-53A9E6A903F8}"/>
              </a:ext>
            </a:extLst>
          </p:cNvPr>
          <p:cNvSpPr txBox="1"/>
          <p:nvPr/>
        </p:nvSpPr>
        <p:spPr>
          <a:xfrm>
            <a:off x="7206717" y="5465734"/>
            <a:ext cx="101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≤650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D7D69-41F1-49D1-B1BC-AA6FC7D13686}"/>
              </a:ext>
            </a:extLst>
          </p:cNvPr>
          <p:cNvSpPr txBox="1"/>
          <p:nvPr/>
        </p:nvSpPr>
        <p:spPr>
          <a:xfrm>
            <a:off x="7974388" y="5465734"/>
            <a:ext cx="1318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&gt;650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0F6E44-1A70-491F-A8D0-7CDBBD1555F6}"/>
              </a:ext>
            </a:extLst>
          </p:cNvPr>
          <p:cNvSpPr/>
          <p:nvPr/>
        </p:nvSpPr>
        <p:spPr>
          <a:xfrm>
            <a:off x="5754408" y="3292677"/>
            <a:ext cx="1163781" cy="215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2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321"/>
    </mc:Choice>
    <mc:Fallback xmlns="">
      <p:transition spd="slow" advClick="0" advTm="83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5.5|22.1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28.4|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963</Words>
  <Application>Microsoft Office PowerPoint</Application>
  <PresentationFormat>Widescreen</PresentationFormat>
  <Paragraphs>123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Helvetica</vt:lpstr>
      <vt:lpstr>Times</vt:lpstr>
      <vt:lpstr>Office Theme</vt:lpstr>
      <vt:lpstr>Vancomycin Therapeutic Drug Monitoring:  AUC-Guided Dosing and Monitoring Education for Prescribers</vt:lpstr>
      <vt:lpstr>Objectives</vt:lpstr>
      <vt:lpstr>Vancomycin Dosing Guidelines</vt:lpstr>
      <vt:lpstr>PK/PD Parameters</vt:lpstr>
      <vt:lpstr>Troughs are a Poor Surrogate for AUC</vt:lpstr>
      <vt:lpstr>Efficacy Trough ≥15 and AUC ≥400</vt:lpstr>
      <vt:lpstr>Safety of Troughs &gt;15 mcg/mL </vt:lpstr>
      <vt:lpstr>Nephrotoxicity:  AUC-Guided vs Trough-Guided Dosing</vt:lpstr>
      <vt:lpstr>AUC Toxicity Threshold</vt:lpstr>
      <vt:lpstr>Summary</vt:lpstr>
      <vt:lpstr>PowerPoint Presentation</vt:lpstr>
      <vt:lpstr>Vancomycin Consults</vt:lpstr>
      <vt:lpstr>Vancomycin Consults</vt:lpstr>
      <vt:lpstr>Determining the Dosing Strategy</vt:lpstr>
      <vt:lpstr>Calculating AUC</vt:lpstr>
      <vt:lpstr>Therapeutic Drug Monitoring</vt:lpstr>
      <vt:lpstr>Assess Calculated AUC</vt:lpstr>
      <vt:lpstr>Revised Trough Targets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Vancomycin Therapeutic Drug Monitoring:  AUC-Guided Dosing and Monitoring Education for Prescribers</dc:title>
  <dc:creator>McCreary, Erin</dc:creator>
  <cp:lastModifiedBy>Heil, Emily</cp:lastModifiedBy>
  <cp:revision>2</cp:revision>
  <dcterms:created xsi:type="dcterms:W3CDTF">2021-02-25T02:25:47Z</dcterms:created>
  <dcterms:modified xsi:type="dcterms:W3CDTF">2021-03-03T17:42:05Z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2021-02-25T02:25:46Z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14fa9d5a-b9a4-4d7f-8187-d5302aea205e</vt:lpwstr>
  </property>
  <property fmtid="{D5CDD505-2E9C-101B-9397-08002B2CF9AE}" pid="8" name="MSIP_Label_5e4b1be8-281e-475d-98b0-21c3457e5a46_ContentBits">
    <vt:lpwstr>0</vt:lpwstr>
  </property>
</Properties>
</file>