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mer,Drew" initials="Z" lastIdx="3" clrIdx="0">
    <p:extLst>
      <p:ext uri="{19B8F6BF-5375-455C-9EA6-DF929625EA0E}">
        <p15:presenceInfo xmlns:p15="http://schemas.microsoft.com/office/powerpoint/2012/main" userId="S-1-5-21-1712615563-1250632808-1726288727-192741" providerId="AD"/>
      </p:ext>
    </p:extLst>
  </p:cmAuthor>
  <p:cmAuthor id="2" name="Pettit, Natasha [UCH]" initials="PN[" lastIdx="2" clrIdx="1">
    <p:extLst>
      <p:ext uri="{19B8F6BF-5375-455C-9EA6-DF929625EA0E}">
        <p15:presenceInfo xmlns:p15="http://schemas.microsoft.com/office/powerpoint/2012/main" userId="S-1-5-21-839522115-1409082233-1417001333-764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3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7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3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0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9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8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934D-CBBC-4B68-83F9-7375F3B5AEF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6C09-227F-4A4C-A1F9-EE74BCB8EF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99427-22B9-C21F-8F62-95D4FA3FA04D}"/>
              </a:ext>
            </a:extLst>
          </p:cNvPr>
          <p:cNvSpPr/>
          <p:nvPr userDrawn="1"/>
        </p:nvSpPr>
        <p:spPr>
          <a:xfrm>
            <a:off x="2541035" y="4514"/>
            <a:ext cx="9650965" cy="542092"/>
          </a:xfrm>
          <a:prstGeom prst="rect">
            <a:avLst/>
          </a:prstGeom>
          <a:solidFill>
            <a:srgbClr val="124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30DAA-F8C9-2028-945E-8B5A8B327BFD}"/>
              </a:ext>
            </a:extLst>
          </p:cNvPr>
          <p:cNvSpPr/>
          <p:nvPr userDrawn="1"/>
        </p:nvSpPr>
        <p:spPr>
          <a:xfrm>
            <a:off x="0" y="546607"/>
            <a:ext cx="12192000" cy="109728"/>
          </a:xfrm>
          <a:prstGeom prst="rect">
            <a:avLst/>
          </a:prstGeom>
          <a:solidFill>
            <a:srgbClr val="6AB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D9E764C8-4385-B1B6-890C-EFAB315D56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0" y="136525"/>
            <a:ext cx="2153795" cy="3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gilead.com/-/media/files/pdfs/medicines/covid-19/veklury/veklury_pi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dsociety.org/practice-guideline/covid-19-guideline-treatment-and-management/" TargetMode="External"/><Relationship Id="rId5" Type="http://schemas.openxmlformats.org/officeDocument/2006/relationships/hyperlink" Target="https://www.covid19treatmentguidelines.nih.gov/therapies/antivirals-including-antibody-products/remdesivir/" TargetMode="External"/><Relationship Id="rId4" Type="http://schemas.openxmlformats.org/officeDocument/2006/relationships/hyperlink" Target="https://www.cdc.gov/coronavirus/2019-ncov/need-extra-precautions/people-with-medical-condition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0069" y="649420"/>
            <a:ext cx="951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Remdesivir (</a:t>
            </a:r>
            <a:r>
              <a:rPr lang="en-US" sz="3600" b="1" dirty="0" err="1">
                <a:solidFill>
                  <a:srgbClr val="00B050"/>
                </a:solidFill>
              </a:rPr>
              <a:t>Veklury</a:t>
            </a:r>
            <a:r>
              <a:rPr lang="en-US" sz="3600" b="1" dirty="0">
                <a:solidFill>
                  <a:srgbClr val="00B050"/>
                </a:solidFill>
              </a:rPr>
              <a:t>®)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9415" t="52068" r="34544" b="28976"/>
          <a:stretch/>
        </p:blipFill>
        <p:spPr>
          <a:xfrm>
            <a:off x="6344816" y="1700132"/>
            <a:ext cx="1240634" cy="12512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7298" t="31099" r="38752" b="50387"/>
          <a:stretch/>
        </p:blipFill>
        <p:spPr>
          <a:xfrm>
            <a:off x="394379" y="1972380"/>
            <a:ext cx="1685581" cy="2539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6282" t="54478" r="22642" b="33554"/>
          <a:stretch/>
        </p:blipFill>
        <p:spPr>
          <a:xfrm rot="5400000">
            <a:off x="1331351" y="2894076"/>
            <a:ext cx="2004088" cy="6960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91" y="4444205"/>
            <a:ext cx="24762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Patients with symptomatic COVID-19 may qualify for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remdesivir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* therapy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8508" y="1638234"/>
            <a:ext cx="32863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Non-hospitalized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patients with 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mild-to-moderate COVID-19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that are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high risk for progression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to severe disease; as an alternative to 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nirmatrelvir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/ritonavir (</a:t>
            </a: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</a:rPr>
              <a:t>Paxlovid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™)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8508" y="3113237"/>
            <a:ext cx="325056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Hospitalized patients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with 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SpO2 </a:t>
            </a:r>
            <a:r>
              <a:rPr lang="en-US" sz="1700" b="1" u="sng" dirty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 94% on Room air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at 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high risk for progression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to severe disease </a:t>
            </a:r>
            <a:r>
              <a:rPr lang="en-US" sz="1700" i="1" u="sng" dirty="0">
                <a:solidFill>
                  <a:schemeClr val="accent5">
                    <a:lumMod val="75000"/>
                  </a:schemeClr>
                </a:solidFill>
              </a:rPr>
              <a:t>OR</a:t>
            </a:r>
          </a:p>
          <a:p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Hospitalized patients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requiring </a:t>
            </a:r>
            <a:r>
              <a:rPr lang="en-US" sz="1700" b="1" dirty="0">
                <a:solidFill>
                  <a:schemeClr val="accent5">
                    <a:lumMod val="75000"/>
                  </a:schemeClr>
                </a:solidFill>
              </a:rPr>
              <a:t>low-flow O2 supplementation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9415" t="52068" r="34544" b="28976"/>
          <a:stretch/>
        </p:blipFill>
        <p:spPr>
          <a:xfrm>
            <a:off x="6309077" y="3171190"/>
            <a:ext cx="1240634" cy="12512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71678" y="4754764"/>
            <a:ext cx="31846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Use is </a:t>
            </a:r>
            <a:r>
              <a:rPr lang="en-US" sz="1700" b="1" i="1" u="sng" dirty="0">
                <a:solidFill>
                  <a:schemeClr val="accent5">
                    <a:lumMod val="75000"/>
                  </a:schemeClr>
                </a:solidFill>
              </a:rPr>
              <a:t>not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recommended in patients requiring mechanical ventilation or ECMO at baseline</a:t>
            </a:r>
            <a:r>
              <a:rPr lang="en-US" sz="1700" baseline="30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ꝉ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 (NIH and IDSA guidelines)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59415" t="52068" r="34544" b="28976"/>
          <a:stretch/>
        </p:blipFill>
        <p:spPr>
          <a:xfrm>
            <a:off x="6344816" y="4642298"/>
            <a:ext cx="1240634" cy="1251239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424482" y="4760895"/>
            <a:ext cx="1051037" cy="1019503"/>
          </a:xfrm>
          <a:prstGeom prst="line">
            <a:avLst/>
          </a:prstGeom>
          <a:ln w="142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11258" y="1971808"/>
            <a:ext cx="2427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Remdesivir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x3 days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75519" y="3366502"/>
            <a:ext cx="2427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Remdesivir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x5 days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1844" t="33550" r="34907" b="55688"/>
          <a:stretch/>
        </p:blipFill>
        <p:spPr>
          <a:xfrm>
            <a:off x="1640156" y="1439840"/>
            <a:ext cx="829668" cy="8833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048865" y="1661276"/>
            <a:ext cx="30059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Recommended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LFTs, PTT (baseline, and as needed while on therapy)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Adverse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Nausea, transaminase elevation, PTT elevation, bradycardia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Avoid concomitant use with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hydroxychloroquine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(antagonistic with </a:t>
            </a:r>
            <a:r>
              <a:rPr lang="en-US" sz="1400" i="1" dirty="0" err="1">
                <a:solidFill>
                  <a:schemeClr val="accent5">
                    <a:lumMod val="75000"/>
                  </a:schemeClr>
                </a:solidFill>
              </a:rPr>
              <a:t>remdesivir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Avoid use if ALT &gt;10x ULN or if elevation in ALT accompanied by signs of liver inflammation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51" y="5829600"/>
            <a:ext cx="11792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Additional resources:</a:t>
            </a:r>
          </a:p>
          <a:p>
            <a:r>
              <a:rPr lang="en-US" sz="1400" dirty="0">
                <a:hlinkClick r:id="rId5"/>
              </a:rPr>
              <a:t>NIH COVID-19 Treatment guidelines</a:t>
            </a:r>
            <a:endParaRPr lang="en-US" sz="1400" dirty="0"/>
          </a:p>
          <a:p>
            <a:r>
              <a:rPr lang="en-US" sz="1400" dirty="0">
                <a:hlinkClick r:id="rId6"/>
              </a:rPr>
              <a:t>IDSA COVID-19 Treatment guidelines </a:t>
            </a:r>
            <a:endParaRPr lang="en-US" sz="1400" dirty="0"/>
          </a:p>
          <a:p>
            <a:r>
              <a:rPr lang="en-US" sz="1400" dirty="0">
                <a:hlinkClick r:id="rId7"/>
              </a:rPr>
              <a:t>Remdesivir (</a:t>
            </a:r>
            <a:r>
              <a:rPr lang="en-US" sz="1400" dirty="0" err="1">
                <a:hlinkClick r:id="rId7"/>
              </a:rPr>
              <a:t>Veklury</a:t>
            </a:r>
            <a:r>
              <a:rPr lang="en-US" sz="1400" dirty="0">
                <a:hlinkClick r:id="rId7"/>
              </a:rPr>
              <a:t>®) Prescribing Information 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636335" y="5957567"/>
            <a:ext cx="84184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*Remdesivir is indicated for the treatment of COVID-19 for adults and pediatric patients </a:t>
            </a:r>
            <a:r>
              <a:rPr lang="en-US" sz="13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en-US" sz="13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28 days weighing </a:t>
            </a:r>
            <a:r>
              <a:rPr lang="en-US" sz="13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en-US" sz="13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3kg, administered via intravenous (IV) infusion</a:t>
            </a:r>
          </a:p>
          <a:p>
            <a:r>
              <a:rPr lang="en-US" sz="13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ꝉIf a patient progresses to requiring mechanical ventilation and/or ECMO while on </a:t>
            </a:r>
            <a:r>
              <a:rPr lang="en-US" sz="13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remdesivir</a:t>
            </a:r>
            <a:r>
              <a:rPr lang="en-US" sz="13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therapy should be continued to complete course</a:t>
            </a:r>
            <a:endParaRPr lang="en-US" sz="13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5744" y="1280857"/>
            <a:ext cx="305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00B050"/>
                </a:solidFill>
              </a:rPr>
              <a:t>When to consider therapy?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17748" y="1645988"/>
            <a:ext cx="5839815" cy="13724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023693" y="3122141"/>
            <a:ext cx="5833870" cy="13724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017749" y="4603911"/>
            <a:ext cx="5839814" cy="13724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8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218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UChicago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Pettit, Natasha [UCH]</dc:creator>
  <cp:lastModifiedBy>Bulman, Zackery P.</cp:lastModifiedBy>
  <cp:revision>19</cp:revision>
  <dcterms:created xsi:type="dcterms:W3CDTF">2023-01-29T21:31:34Z</dcterms:created>
  <dcterms:modified xsi:type="dcterms:W3CDTF">2023-10-13T15:49:25Z</dcterms:modified>
</cp:coreProperties>
</file>