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2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tit, Natasha [UCH]" initials="PN[" lastIdx="3" clrIdx="0">
    <p:extLst>
      <p:ext uri="{19B8F6BF-5375-455C-9EA6-DF929625EA0E}">
        <p15:presenceInfo xmlns:p15="http://schemas.microsoft.com/office/powerpoint/2012/main" userId="S-1-5-21-839522115-1409082233-1417001333-76476" providerId="AD"/>
      </p:ext>
    </p:extLst>
  </p:cmAuthor>
  <p:cmAuthor id="2" name="Zimmer,Drew" initials="Z" lastIdx="4" clrIdx="1">
    <p:extLst>
      <p:ext uri="{19B8F6BF-5375-455C-9EA6-DF929625EA0E}">
        <p15:presenceInfo xmlns:p15="http://schemas.microsoft.com/office/powerpoint/2012/main" userId="S-1-5-21-1712615563-1250632808-1726288727-192741" providerId="AD"/>
      </p:ext>
    </p:extLst>
  </p:cmAuthor>
  <p:cmAuthor id="3" name="Nguyen, Cynthia [UCH]" initials="NC[" lastIdx="1" clrIdx="2">
    <p:extLst>
      <p:ext uri="{19B8F6BF-5375-455C-9EA6-DF929625EA0E}">
        <p15:presenceInfo xmlns:p15="http://schemas.microsoft.com/office/powerpoint/2012/main" userId="S-1-5-21-839522115-1409082233-1417001333-3175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D2C"/>
    <a:srgbClr val="124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3" autoAdjust="0"/>
    <p:restoredTop sz="82908" autoAdjust="0"/>
  </p:normalViewPr>
  <p:slideViewPr>
    <p:cSldViewPr snapToGrid="0">
      <p:cViewPr varScale="1">
        <p:scale>
          <a:sx n="108" d="100"/>
          <a:sy n="108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08AAE7-5B4B-4395-82DE-BE7505655B4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F9611-8967-494A-9CC3-12524BACF625}">
      <dgm:prSet phldrT="[Text]" custT="1"/>
      <dgm:spPr/>
      <dgm:t>
        <a:bodyPr/>
        <a:lstStyle/>
        <a:p>
          <a:r>
            <a:rPr lang="en-US" sz="2400" b="1" dirty="0"/>
            <a:t>3 days</a:t>
          </a:r>
        </a:p>
      </dgm:t>
    </dgm:pt>
    <dgm:pt modelId="{F8BBF861-9CF0-429A-A43D-3C4E94037EF1}" type="parTrans" cxnId="{2890C21C-C496-495E-971E-8D2210A6984C}">
      <dgm:prSet/>
      <dgm:spPr/>
      <dgm:t>
        <a:bodyPr/>
        <a:lstStyle/>
        <a:p>
          <a:endParaRPr lang="en-US"/>
        </a:p>
      </dgm:t>
    </dgm:pt>
    <dgm:pt modelId="{D0145293-F0F5-452C-8844-54C1524B6386}" type="sibTrans" cxnId="{2890C21C-C496-495E-971E-8D2210A6984C}">
      <dgm:prSet/>
      <dgm:spPr/>
      <dgm:t>
        <a:bodyPr/>
        <a:lstStyle/>
        <a:p>
          <a:endParaRPr lang="en-US"/>
        </a:p>
      </dgm:t>
    </dgm:pt>
    <dgm:pt modelId="{3355DCD4-119F-44AD-B2D6-7B5A8E0D74E0}">
      <dgm:prSet phldrT="[Text]"/>
      <dgm:spPr/>
      <dgm:t>
        <a:bodyPr anchor="t"/>
        <a:lstStyle/>
        <a:p>
          <a:r>
            <a:rPr lang="en-US" dirty="0"/>
            <a:t>Adults and pediatric patients who are ≥28 days old, weigh </a:t>
          </a:r>
          <a:r>
            <a:rPr lang="en-US" baseline="0" dirty="0"/>
            <a:t>≥3 kg, and</a:t>
          </a:r>
          <a:endParaRPr lang="en-US" dirty="0"/>
        </a:p>
      </dgm:t>
    </dgm:pt>
    <dgm:pt modelId="{900CA82F-7D39-438A-B48D-7070252391F8}" type="parTrans" cxnId="{7087B1DB-AABF-4961-B6C6-EA99A1F803DA}">
      <dgm:prSet/>
      <dgm:spPr/>
      <dgm:t>
        <a:bodyPr/>
        <a:lstStyle/>
        <a:p>
          <a:endParaRPr lang="en-US"/>
        </a:p>
      </dgm:t>
    </dgm:pt>
    <dgm:pt modelId="{96006EDE-319E-4FA8-BD3F-BB7AAFDCD780}" type="sibTrans" cxnId="{7087B1DB-AABF-4961-B6C6-EA99A1F803DA}">
      <dgm:prSet/>
      <dgm:spPr/>
      <dgm:t>
        <a:bodyPr/>
        <a:lstStyle/>
        <a:p>
          <a:endParaRPr lang="en-US"/>
        </a:p>
      </dgm:t>
    </dgm:pt>
    <dgm:pt modelId="{B051824E-8CDD-4790-BFFA-FF55027E1F08}">
      <dgm:prSet phldrT="[Text]" custT="1"/>
      <dgm:spPr/>
      <dgm:t>
        <a:bodyPr/>
        <a:lstStyle/>
        <a:p>
          <a:r>
            <a:rPr lang="en-US" sz="2400" b="1" dirty="0"/>
            <a:t>5 days</a:t>
          </a:r>
        </a:p>
      </dgm:t>
    </dgm:pt>
    <dgm:pt modelId="{FD841E7C-1D84-4892-9E73-8D54D78AB4A8}" type="parTrans" cxnId="{82640B74-BCA4-40DD-AC4B-FD6958D0DD2F}">
      <dgm:prSet/>
      <dgm:spPr/>
      <dgm:t>
        <a:bodyPr/>
        <a:lstStyle/>
        <a:p>
          <a:endParaRPr lang="en-US"/>
        </a:p>
      </dgm:t>
    </dgm:pt>
    <dgm:pt modelId="{97E9D1E5-2B51-4803-872D-68755867445A}" type="sibTrans" cxnId="{82640B74-BCA4-40DD-AC4B-FD6958D0DD2F}">
      <dgm:prSet/>
      <dgm:spPr/>
      <dgm:t>
        <a:bodyPr/>
        <a:lstStyle/>
        <a:p>
          <a:endParaRPr lang="en-US"/>
        </a:p>
      </dgm:t>
    </dgm:pt>
    <dgm:pt modelId="{B0FBA38E-252C-4C6E-A0B3-CA02FE2B77E4}">
      <dgm:prSet phldrT="[Text]"/>
      <dgm:spPr/>
      <dgm:t>
        <a:bodyPr/>
        <a:lstStyle/>
        <a:p>
          <a:r>
            <a:rPr lang="en-US" sz="1800" dirty="0"/>
            <a:t>Adults and pediatric patients who are </a:t>
          </a:r>
          <a:r>
            <a:rPr lang="en-US" sz="1800" baseline="0" dirty="0"/>
            <a:t>≥28 days old, weigh ≥3 kg, and</a:t>
          </a:r>
          <a:endParaRPr lang="en-US" sz="1800" dirty="0"/>
        </a:p>
      </dgm:t>
    </dgm:pt>
    <dgm:pt modelId="{1797B661-6EFF-436A-A354-B6D00E8401FB}" type="parTrans" cxnId="{6E71A8F8-FCB1-4603-806F-F5FF222866F2}">
      <dgm:prSet/>
      <dgm:spPr/>
      <dgm:t>
        <a:bodyPr/>
        <a:lstStyle/>
        <a:p>
          <a:endParaRPr lang="en-US"/>
        </a:p>
      </dgm:t>
    </dgm:pt>
    <dgm:pt modelId="{377DB537-47F2-4091-B624-15DB7EED28E2}" type="sibTrans" cxnId="{6E71A8F8-FCB1-4603-806F-F5FF222866F2}">
      <dgm:prSet/>
      <dgm:spPr/>
      <dgm:t>
        <a:bodyPr/>
        <a:lstStyle/>
        <a:p>
          <a:endParaRPr lang="en-US"/>
        </a:p>
      </dgm:t>
    </dgm:pt>
    <dgm:pt modelId="{BAA627DC-78BB-4563-8718-BA1D18F94D14}">
      <dgm:prSet phldrT="[Text]"/>
      <dgm:spPr/>
      <dgm:t>
        <a:bodyPr anchor="t"/>
        <a:lstStyle/>
        <a:p>
          <a:r>
            <a:rPr lang="en-US" b="1" baseline="0" dirty="0"/>
            <a:t>NOT</a:t>
          </a:r>
          <a:r>
            <a:rPr lang="en-US" baseline="0" dirty="0"/>
            <a:t> HOSPITALIZED</a:t>
          </a:r>
          <a:endParaRPr lang="en-US" dirty="0"/>
        </a:p>
      </dgm:t>
    </dgm:pt>
    <dgm:pt modelId="{CD8EA9DF-E0D1-4414-B33B-7BA33E7F2F7D}" type="parTrans" cxnId="{37B23FE0-E0D2-4F0E-A970-E23DE9B6DE48}">
      <dgm:prSet/>
      <dgm:spPr/>
      <dgm:t>
        <a:bodyPr/>
        <a:lstStyle/>
        <a:p>
          <a:endParaRPr lang="en-US"/>
        </a:p>
      </dgm:t>
    </dgm:pt>
    <dgm:pt modelId="{CF31B8E9-49F8-46AA-8B4F-EF2824B52897}" type="sibTrans" cxnId="{37B23FE0-E0D2-4F0E-A970-E23DE9B6DE48}">
      <dgm:prSet/>
      <dgm:spPr/>
      <dgm:t>
        <a:bodyPr/>
        <a:lstStyle/>
        <a:p>
          <a:endParaRPr lang="en-US"/>
        </a:p>
      </dgm:t>
    </dgm:pt>
    <dgm:pt modelId="{5A4A0E20-158C-4F00-8047-1D935057FEC1}">
      <dgm:prSet phldrT="[Text]"/>
      <dgm:spPr/>
      <dgm:t>
        <a:bodyPr/>
        <a:lstStyle/>
        <a:p>
          <a:r>
            <a:rPr lang="en-US" sz="1800" baseline="0" dirty="0"/>
            <a:t>HOSPITALIZED, and</a:t>
          </a:r>
          <a:endParaRPr lang="en-US" sz="1800" dirty="0"/>
        </a:p>
      </dgm:t>
    </dgm:pt>
    <dgm:pt modelId="{30A2AE02-7E8A-401F-B642-7541FB3F0F8C}" type="parTrans" cxnId="{EB8D12F6-61D7-452A-883B-ADBE16F611CF}">
      <dgm:prSet/>
      <dgm:spPr/>
      <dgm:t>
        <a:bodyPr/>
        <a:lstStyle/>
        <a:p>
          <a:endParaRPr lang="en-US"/>
        </a:p>
      </dgm:t>
    </dgm:pt>
    <dgm:pt modelId="{65A14A57-E838-4613-B883-9FD959A346F0}" type="sibTrans" cxnId="{EB8D12F6-61D7-452A-883B-ADBE16F611CF}">
      <dgm:prSet/>
      <dgm:spPr/>
      <dgm:t>
        <a:bodyPr/>
        <a:lstStyle/>
        <a:p>
          <a:endParaRPr lang="en-US"/>
        </a:p>
      </dgm:t>
    </dgm:pt>
    <dgm:pt modelId="{2D926A4B-3331-401B-A00D-12E5EBB307AA}">
      <dgm:prSet phldrT="[Text]"/>
      <dgm:spPr/>
      <dgm:t>
        <a:bodyPr/>
        <a:lstStyle/>
        <a:p>
          <a:r>
            <a:rPr lang="en-US" sz="1800" dirty="0"/>
            <a:t>Does NOT require invasive mechanical ventilation and/or ECMO at baseline*</a:t>
          </a:r>
        </a:p>
      </dgm:t>
    </dgm:pt>
    <dgm:pt modelId="{82980A24-0F7B-4131-983E-1D8C1A85B2D7}" type="parTrans" cxnId="{BFD30683-890D-4466-BDEA-B6070C119D32}">
      <dgm:prSet/>
      <dgm:spPr/>
      <dgm:t>
        <a:bodyPr/>
        <a:lstStyle/>
        <a:p>
          <a:endParaRPr lang="en-US"/>
        </a:p>
      </dgm:t>
    </dgm:pt>
    <dgm:pt modelId="{20DA2780-F77B-451E-88DF-4D08FCC142C4}" type="sibTrans" cxnId="{BFD30683-890D-4466-BDEA-B6070C119D32}">
      <dgm:prSet/>
      <dgm:spPr/>
      <dgm:t>
        <a:bodyPr/>
        <a:lstStyle/>
        <a:p>
          <a:endParaRPr lang="en-US"/>
        </a:p>
      </dgm:t>
    </dgm:pt>
    <dgm:pt modelId="{8C8356F2-D2B7-44DC-B670-2E5EC1C99D3F}">
      <dgm:prSet phldrT="[Text]"/>
      <dgm:spPr/>
      <dgm:t>
        <a:bodyPr/>
        <a:lstStyle/>
        <a:p>
          <a:endParaRPr lang="en-US" sz="1800" dirty="0"/>
        </a:p>
      </dgm:t>
    </dgm:pt>
    <dgm:pt modelId="{4DA141D0-6142-475F-A72D-B898931FC61C}" type="sibTrans" cxnId="{4042C903-3643-4AF2-8E2A-549B29325925}">
      <dgm:prSet/>
      <dgm:spPr/>
      <dgm:t>
        <a:bodyPr/>
        <a:lstStyle/>
        <a:p>
          <a:endParaRPr lang="en-US"/>
        </a:p>
      </dgm:t>
    </dgm:pt>
    <dgm:pt modelId="{1F08E1EC-12B6-420D-99AA-86000E2CD51F}" type="parTrans" cxnId="{4042C903-3643-4AF2-8E2A-549B29325925}">
      <dgm:prSet/>
      <dgm:spPr/>
      <dgm:t>
        <a:bodyPr/>
        <a:lstStyle/>
        <a:p>
          <a:endParaRPr lang="en-US"/>
        </a:p>
      </dgm:t>
    </dgm:pt>
    <dgm:pt modelId="{1AA84FBA-4ECF-4BFA-83DD-B97B3A8020AE}">
      <dgm:prSet phldrT="[Text]" custT="1"/>
      <dgm:spPr/>
      <dgm:t>
        <a:bodyPr/>
        <a:lstStyle/>
        <a:p>
          <a:r>
            <a:rPr lang="en-US" sz="1600" i="1" dirty="0"/>
            <a:t>Note</a:t>
          </a:r>
          <a:r>
            <a:rPr lang="en-US" sz="1600" dirty="0"/>
            <a:t>: Manufacturer prescribing information recommends 10 days duration for those requiring mechanical ventilation and/or extracorporeal membrane oxygenation (ECMO) (NIH guidelines do not recommend use in this setting), and consideration of extending 5-day courses an additional 5 days if poor clinical response for those not requiring mechanical ventilation or ECMO</a:t>
          </a:r>
        </a:p>
      </dgm:t>
    </dgm:pt>
    <dgm:pt modelId="{37CA65E3-EA0B-43B1-9413-C5CC61348A03}" type="sibTrans" cxnId="{B9C95B4F-0624-4AF0-AC6D-F3DBA7D5BBDF}">
      <dgm:prSet/>
      <dgm:spPr/>
      <dgm:t>
        <a:bodyPr/>
        <a:lstStyle/>
        <a:p>
          <a:endParaRPr lang="en-US"/>
        </a:p>
      </dgm:t>
    </dgm:pt>
    <dgm:pt modelId="{95BF747B-902B-4B42-838F-DDB56EF84622}" type="parTrans" cxnId="{B9C95B4F-0624-4AF0-AC6D-F3DBA7D5BBDF}">
      <dgm:prSet/>
      <dgm:spPr/>
      <dgm:t>
        <a:bodyPr/>
        <a:lstStyle/>
        <a:p>
          <a:endParaRPr lang="en-US"/>
        </a:p>
      </dgm:t>
    </dgm:pt>
    <dgm:pt modelId="{3767841D-0F41-4D10-81A7-739953A52B50}" type="pres">
      <dgm:prSet presAssocID="{F408AAE7-5B4B-4395-82DE-BE7505655B40}" presName="Name0" presStyleCnt="0">
        <dgm:presLayoutVars>
          <dgm:dir/>
          <dgm:animLvl val="lvl"/>
          <dgm:resizeHandles val="exact"/>
        </dgm:presLayoutVars>
      </dgm:prSet>
      <dgm:spPr/>
    </dgm:pt>
    <dgm:pt modelId="{9D6A1C21-F6C1-436E-A4A2-6004FE537BA8}" type="pres">
      <dgm:prSet presAssocID="{12CF9611-8967-494A-9CC3-12524BACF625}" presName="composite" presStyleCnt="0"/>
      <dgm:spPr/>
    </dgm:pt>
    <dgm:pt modelId="{380DFB5A-DB4F-40F9-BD3F-E7A10552E3A8}" type="pres">
      <dgm:prSet presAssocID="{12CF9611-8967-494A-9CC3-12524BACF625}" presName="parTx" presStyleLbl="alignNode1" presStyleIdx="0" presStyleCnt="2" custScaleX="47534">
        <dgm:presLayoutVars>
          <dgm:chMax val="0"/>
          <dgm:chPref val="0"/>
          <dgm:bulletEnabled val="1"/>
        </dgm:presLayoutVars>
      </dgm:prSet>
      <dgm:spPr/>
    </dgm:pt>
    <dgm:pt modelId="{CE18C85D-1EBF-4084-9810-25F415FEDE42}" type="pres">
      <dgm:prSet presAssocID="{12CF9611-8967-494A-9CC3-12524BACF625}" presName="desTx" presStyleLbl="alignAccFollowNode1" presStyleIdx="0" presStyleCnt="2" custScaleX="47534">
        <dgm:presLayoutVars>
          <dgm:bulletEnabled val="1"/>
        </dgm:presLayoutVars>
      </dgm:prSet>
      <dgm:spPr/>
    </dgm:pt>
    <dgm:pt modelId="{8923B0D2-EB17-43D4-8DC9-539D873B6CF4}" type="pres">
      <dgm:prSet presAssocID="{D0145293-F0F5-452C-8844-54C1524B6386}" presName="space" presStyleCnt="0"/>
      <dgm:spPr/>
    </dgm:pt>
    <dgm:pt modelId="{7263357A-D66D-40E7-AA0E-36E7100C535D}" type="pres">
      <dgm:prSet presAssocID="{B051824E-8CDD-4790-BFFA-FF55027E1F08}" presName="composite" presStyleCnt="0"/>
      <dgm:spPr/>
    </dgm:pt>
    <dgm:pt modelId="{3AFF4B68-8EE2-4898-B5D2-E09A54B0C552}" type="pres">
      <dgm:prSet presAssocID="{B051824E-8CDD-4790-BFFA-FF55027E1F08}" presName="parTx" presStyleLbl="alignNode1" presStyleIdx="1" presStyleCnt="2" custScaleX="113560" custLinFactNeighborX="7904">
        <dgm:presLayoutVars>
          <dgm:chMax val="0"/>
          <dgm:chPref val="0"/>
          <dgm:bulletEnabled val="1"/>
        </dgm:presLayoutVars>
      </dgm:prSet>
      <dgm:spPr/>
    </dgm:pt>
    <dgm:pt modelId="{EDD6B68F-22BF-4802-AE4B-08EE73638E5B}" type="pres">
      <dgm:prSet presAssocID="{B051824E-8CDD-4790-BFFA-FF55027E1F08}" presName="desTx" presStyleLbl="alignAccFollowNode1" presStyleIdx="1" presStyleCnt="2" custScaleX="113560" custLinFactNeighborX="7904">
        <dgm:presLayoutVars>
          <dgm:bulletEnabled val="1"/>
        </dgm:presLayoutVars>
      </dgm:prSet>
      <dgm:spPr/>
    </dgm:pt>
  </dgm:ptLst>
  <dgm:cxnLst>
    <dgm:cxn modelId="{4042C903-3643-4AF2-8E2A-549B29325925}" srcId="{B051824E-8CDD-4790-BFFA-FF55027E1F08}" destId="{8C8356F2-D2B7-44DC-B670-2E5EC1C99D3F}" srcOrd="3" destOrd="0" parTransId="{1F08E1EC-12B6-420D-99AA-86000E2CD51F}" sibTransId="{4DA141D0-6142-475F-A72D-B898931FC61C}"/>
    <dgm:cxn modelId="{DE920D1B-5EF9-433D-81C5-4BECA0839389}" type="presOf" srcId="{1AA84FBA-4ECF-4BFA-83DD-B97B3A8020AE}" destId="{EDD6B68F-22BF-4802-AE4B-08EE73638E5B}" srcOrd="0" destOrd="4" presId="urn:microsoft.com/office/officeart/2005/8/layout/hList1"/>
    <dgm:cxn modelId="{2890C21C-C496-495E-971E-8D2210A6984C}" srcId="{F408AAE7-5B4B-4395-82DE-BE7505655B40}" destId="{12CF9611-8967-494A-9CC3-12524BACF625}" srcOrd="0" destOrd="0" parTransId="{F8BBF861-9CF0-429A-A43D-3C4E94037EF1}" sibTransId="{D0145293-F0F5-452C-8844-54C1524B6386}"/>
    <dgm:cxn modelId="{F7651744-C2A1-47D8-9769-7AF716A248D6}" type="presOf" srcId="{BAA627DC-78BB-4563-8718-BA1D18F94D14}" destId="{CE18C85D-1EBF-4084-9810-25F415FEDE42}" srcOrd="0" destOrd="1" presId="urn:microsoft.com/office/officeart/2005/8/layout/hList1"/>
    <dgm:cxn modelId="{91EC074A-5929-4AC4-9A05-51FA1ADEBD5F}" type="presOf" srcId="{3355DCD4-119F-44AD-B2D6-7B5A8E0D74E0}" destId="{CE18C85D-1EBF-4084-9810-25F415FEDE42}" srcOrd="0" destOrd="0" presId="urn:microsoft.com/office/officeart/2005/8/layout/hList1"/>
    <dgm:cxn modelId="{952E466A-C559-4CE8-BD9B-BB576A0C6009}" type="presOf" srcId="{F408AAE7-5B4B-4395-82DE-BE7505655B40}" destId="{3767841D-0F41-4D10-81A7-739953A52B50}" srcOrd="0" destOrd="0" presId="urn:microsoft.com/office/officeart/2005/8/layout/hList1"/>
    <dgm:cxn modelId="{8468326C-84DA-4E26-9A2F-143DF042EC70}" type="presOf" srcId="{2D926A4B-3331-401B-A00D-12E5EBB307AA}" destId="{EDD6B68F-22BF-4802-AE4B-08EE73638E5B}" srcOrd="0" destOrd="2" presId="urn:microsoft.com/office/officeart/2005/8/layout/hList1"/>
    <dgm:cxn modelId="{B9C95B4F-0624-4AF0-AC6D-F3DBA7D5BBDF}" srcId="{B051824E-8CDD-4790-BFFA-FF55027E1F08}" destId="{1AA84FBA-4ECF-4BFA-83DD-B97B3A8020AE}" srcOrd="4" destOrd="0" parTransId="{95BF747B-902B-4B42-838F-DDB56EF84622}" sibTransId="{37CA65E3-EA0B-43B1-9413-C5CC61348A03}"/>
    <dgm:cxn modelId="{82640B74-BCA4-40DD-AC4B-FD6958D0DD2F}" srcId="{F408AAE7-5B4B-4395-82DE-BE7505655B40}" destId="{B051824E-8CDD-4790-BFFA-FF55027E1F08}" srcOrd="1" destOrd="0" parTransId="{FD841E7C-1D84-4892-9E73-8D54D78AB4A8}" sibTransId="{97E9D1E5-2B51-4803-872D-68755867445A}"/>
    <dgm:cxn modelId="{BFD30683-890D-4466-BDEA-B6070C119D32}" srcId="{B051824E-8CDD-4790-BFFA-FF55027E1F08}" destId="{2D926A4B-3331-401B-A00D-12E5EBB307AA}" srcOrd="2" destOrd="0" parTransId="{82980A24-0F7B-4131-983E-1D8C1A85B2D7}" sibTransId="{20DA2780-F77B-451E-88DF-4D08FCC142C4}"/>
    <dgm:cxn modelId="{07EA5B8F-EEAE-4693-BDAF-BC3BF1E49446}" type="presOf" srcId="{B051824E-8CDD-4790-BFFA-FF55027E1F08}" destId="{3AFF4B68-8EE2-4898-B5D2-E09A54B0C552}" srcOrd="0" destOrd="0" presId="urn:microsoft.com/office/officeart/2005/8/layout/hList1"/>
    <dgm:cxn modelId="{A7743790-BE20-47C6-9693-DB0EF166A7EB}" type="presOf" srcId="{8C8356F2-D2B7-44DC-B670-2E5EC1C99D3F}" destId="{EDD6B68F-22BF-4802-AE4B-08EE73638E5B}" srcOrd="0" destOrd="3" presId="urn:microsoft.com/office/officeart/2005/8/layout/hList1"/>
    <dgm:cxn modelId="{854C0E99-85C5-44C0-AC2B-B5DE4284D5F3}" type="presOf" srcId="{5A4A0E20-158C-4F00-8047-1D935057FEC1}" destId="{EDD6B68F-22BF-4802-AE4B-08EE73638E5B}" srcOrd="0" destOrd="1" presId="urn:microsoft.com/office/officeart/2005/8/layout/hList1"/>
    <dgm:cxn modelId="{FE9DE1C2-1F6E-438F-92F8-32997746ED8D}" type="presOf" srcId="{12CF9611-8967-494A-9CC3-12524BACF625}" destId="{380DFB5A-DB4F-40F9-BD3F-E7A10552E3A8}" srcOrd="0" destOrd="0" presId="urn:microsoft.com/office/officeart/2005/8/layout/hList1"/>
    <dgm:cxn modelId="{7087B1DB-AABF-4961-B6C6-EA99A1F803DA}" srcId="{12CF9611-8967-494A-9CC3-12524BACF625}" destId="{3355DCD4-119F-44AD-B2D6-7B5A8E0D74E0}" srcOrd="0" destOrd="0" parTransId="{900CA82F-7D39-438A-B48D-7070252391F8}" sibTransId="{96006EDE-319E-4FA8-BD3F-BB7AAFDCD780}"/>
    <dgm:cxn modelId="{37B23FE0-E0D2-4F0E-A970-E23DE9B6DE48}" srcId="{12CF9611-8967-494A-9CC3-12524BACF625}" destId="{BAA627DC-78BB-4563-8718-BA1D18F94D14}" srcOrd="1" destOrd="0" parTransId="{CD8EA9DF-E0D1-4414-B33B-7BA33E7F2F7D}" sibTransId="{CF31B8E9-49F8-46AA-8B4F-EF2824B52897}"/>
    <dgm:cxn modelId="{C9231DF0-3F2B-4CAC-B7B2-C2C1C64C3B26}" type="presOf" srcId="{B0FBA38E-252C-4C6E-A0B3-CA02FE2B77E4}" destId="{EDD6B68F-22BF-4802-AE4B-08EE73638E5B}" srcOrd="0" destOrd="0" presId="urn:microsoft.com/office/officeart/2005/8/layout/hList1"/>
    <dgm:cxn modelId="{EB8D12F6-61D7-452A-883B-ADBE16F611CF}" srcId="{B051824E-8CDD-4790-BFFA-FF55027E1F08}" destId="{5A4A0E20-158C-4F00-8047-1D935057FEC1}" srcOrd="1" destOrd="0" parTransId="{30A2AE02-7E8A-401F-B642-7541FB3F0F8C}" sibTransId="{65A14A57-E838-4613-B883-9FD959A346F0}"/>
    <dgm:cxn modelId="{6E71A8F8-FCB1-4603-806F-F5FF222866F2}" srcId="{B051824E-8CDD-4790-BFFA-FF55027E1F08}" destId="{B0FBA38E-252C-4C6E-A0B3-CA02FE2B77E4}" srcOrd="0" destOrd="0" parTransId="{1797B661-6EFF-436A-A354-B6D00E8401FB}" sibTransId="{377DB537-47F2-4091-B624-15DB7EED28E2}"/>
    <dgm:cxn modelId="{28E11755-30EF-4F4C-B497-7DE348EE09CD}" type="presParOf" srcId="{3767841D-0F41-4D10-81A7-739953A52B50}" destId="{9D6A1C21-F6C1-436E-A4A2-6004FE537BA8}" srcOrd="0" destOrd="0" presId="urn:microsoft.com/office/officeart/2005/8/layout/hList1"/>
    <dgm:cxn modelId="{320C0FBA-F3D1-44BE-88FE-6E2755C1E470}" type="presParOf" srcId="{9D6A1C21-F6C1-436E-A4A2-6004FE537BA8}" destId="{380DFB5A-DB4F-40F9-BD3F-E7A10552E3A8}" srcOrd="0" destOrd="0" presId="urn:microsoft.com/office/officeart/2005/8/layout/hList1"/>
    <dgm:cxn modelId="{6ED85E5E-54E4-4A6B-ADF7-DFF0C9951DDA}" type="presParOf" srcId="{9D6A1C21-F6C1-436E-A4A2-6004FE537BA8}" destId="{CE18C85D-1EBF-4084-9810-25F415FEDE42}" srcOrd="1" destOrd="0" presId="urn:microsoft.com/office/officeart/2005/8/layout/hList1"/>
    <dgm:cxn modelId="{07991422-BAC4-47B9-9365-63292E5D23EB}" type="presParOf" srcId="{3767841D-0F41-4D10-81A7-739953A52B50}" destId="{8923B0D2-EB17-43D4-8DC9-539D873B6CF4}" srcOrd="1" destOrd="0" presId="urn:microsoft.com/office/officeart/2005/8/layout/hList1"/>
    <dgm:cxn modelId="{750070E2-9B53-4CDE-BBDC-16DEA7D0955E}" type="presParOf" srcId="{3767841D-0F41-4D10-81A7-739953A52B50}" destId="{7263357A-D66D-40E7-AA0E-36E7100C535D}" srcOrd="2" destOrd="0" presId="urn:microsoft.com/office/officeart/2005/8/layout/hList1"/>
    <dgm:cxn modelId="{97D4A5AE-2DE4-4DA1-A815-B745E0AA1F85}" type="presParOf" srcId="{7263357A-D66D-40E7-AA0E-36E7100C535D}" destId="{3AFF4B68-8EE2-4898-B5D2-E09A54B0C552}" srcOrd="0" destOrd="0" presId="urn:microsoft.com/office/officeart/2005/8/layout/hList1"/>
    <dgm:cxn modelId="{DEF8CCEA-8CAC-478B-A1A0-C750919AE86B}" type="presParOf" srcId="{7263357A-D66D-40E7-AA0E-36E7100C535D}" destId="{EDD6B68F-22BF-4802-AE4B-08EE73638E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DFB5A-DB4F-40F9-BD3F-E7A10552E3A8}">
      <dsp:nvSpPr>
        <dsp:cNvPr id="0" name=""/>
        <dsp:cNvSpPr/>
      </dsp:nvSpPr>
      <dsp:spPr>
        <a:xfrm>
          <a:off x="7544" y="4003"/>
          <a:ext cx="288657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3 days</a:t>
          </a:r>
        </a:p>
      </dsp:txBody>
      <dsp:txXfrm>
        <a:off x="7544" y="4003"/>
        <a:ext cx="2886576" cy="604800"/>
      </dsp:txXfrm>
    </dsp:sp>
    <dsp:sp modelId="{CE18C85D-1EBF-4084-9810-25F415FEDE42}">
      <dsp:nvSpPr>
        <dsp:cNvPr id="0" name=""/>
        <dsp:cNvSpPr/>
      </dsp:nvSpPr>
      <dsp:spPr>
        <a:xfrm>
          <a:off x="7544" y="608803"/>
          <a:ext cx="2886576" cy="32533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Adults and pediatric patients who are ≥28 days old, weigh </a:t>
          </a:r>
          <a:r>
            <a:rPr lang="en-US" sz="2100" kern="1200" baseline="0" dirty="0"/>
            <a:t>≥3 kg, and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b="1" kern="1200" baseline="0" dirty="0"/>
            <a:t>NOT</a:t>
          </a:r>
          <a:r>
            <a:rPr lang="en-US" sz="2100" kern="1200" baseline="0" dirty="0"/>
            <a:t> HOSPITALIZED</a:t>
          </a:r>
          <a:endParaRPr lang="en-US" sz="2100" kern="1200" dirty="0"/>
        </a:p>
      </dsp:txBody>
      <dsp:txXfrm>
        <a:off x="7544" y="608803"/>
        <a:ext cx="2886576" cy="3253339"/>
      </dsp:txXfrm>
    </dsp:sp>
    <dsp:sp modelId="{3AFF4B68-8EE2-4898-B5D2-E09A54B0C552}">
      <dsp:nvSpPr>
        <dsp:cNvPr id="0" name=""/>
        <dsp:cNvSpPr/>
      </dsp:nvSpPr>
      <dsp:spPr>
        <a:xfrm>
          <a:off x="3751837" y="4003"/>
          <a:ext cx="6896109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5 days</a:t>
          </a:r>
        </a:p>
      </dsp:txBody>
      <dsp:txXfrm>
        <a:off x="3751837" y="4003"/>
        <a:ext cx="6896109" cy="604800"/>
      </dsp:txXfrm>
    </dsp:sp>
    <dsp:sp modelId="{EDD6B68F-22BF-4802-AE4B-08EE73638E5B}">
      <dsp:nvSpPr>
        <dsp:cNvPr id="0" name=""/>
        <dsp:cNvSpPr/>
      </dsp:nvSpPr>
      <dsp:spPr>
        <a:xfrm>
          <a:off x="3751837" y="608803"/>
          <a:ext cx="6896109" cy="32533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Adults and pediatric patients who are </a:t>
          </a:r>
          <a:r>
            <a:rPr lang="en-US" sz="1800" kern="1200" baseline="0" dirty="0"/>
            <a:t>≥28 days old, weigh ≥3 kg, and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/>
            <a:t>HOSPITALIZED, and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Does NOT require invasive mechanical ventilation and/or ECMO at baseline*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i="1" kern="1200" dirty="0"/>
            <a:t>Note</a:t>
          </a:r>
          <a:r>
            <a:rPr lang="en-US" sz="1600" kern="1200" dirty="0"/>
            <a:t>: Manufacturer prescribing information recommends 10 days duration for those requiring mechanical ventilation and/or extracorporeal membrane oxygenation (ECMO) (NIH guidelines do not recommend use in this setting), and consideration of extending 5-day courses an additional 5 days if poor clinical response for those not requiring mechanical ventilation or ECMO</a:t>
          </a:r>
        </a:p>
      </dsp:txBody>
      <dsp:txXfrm>
        <a:off x="3751837" y="608803"/>
        <a:ext cx="6896109" cy="3253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7874C-038F-4336-B0E0-0AC89E122E69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31C93-600E-44AE-B366-20323FC9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31C93-600E-44AE-B366-20323FC9C9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0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31C93-600E-44AE-B366-20323FC9C9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48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clinical practice, we advise giving </a:t>
            </a:r>
            <a:r>
              <a:rPr lang="en-US" dirty="0" err="1"/>
              <a:t>remdesivir</a:t>
            </a:r>
            <a:r>
              <a:rPr lang="en-US" dirty="0"/>
              <a:t> within 7 days of</a:t>
            </a:r>
            <a:r>
              <a:rPr lang="en-US" baseline="0" dirty="0"/>
              <a:t> symptom onset  </a:t>
            </a:r>
          </a:p>
          <a:p>
            <a:r>
              <a:rPr lang="en-US" baseline="0" dirty="0"/>
              <a:t>Based on the findings of the DISCOVERY trial: https://www.thelancet.com/journals/laninf/article/PIIS1473-3099(21)00485-0/fulltext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31C93-600E-44AE-B366-20323FC9C9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0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31C93-600E-44AE-B366-20323FC9C9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86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31C93-600E-44AE-B366-20323FC9C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7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31C93-600E-44AE-B366-20323FC9C9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7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5273-F1B4-49F6-A6C2-0A337CAB1169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4CC-A733-44E6-BCD1-723442813D2B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4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C862-D4FB-4993-BE58-22ECD03F525D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1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44A7-B0D4-43E1-9019-15211873F85D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3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0C8C-2E5D-4BFD-930C-4271F1060951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8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E765-44FF-4BCB-94D1-AFFEC9160387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857-519B-419C-AF64-C51D3AA82091}" type="datetime1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DFE-AFFF-4D65-81B9-2271DEEABDFA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9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245-32A8-45EF-9993-2462788DA3D2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6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9EC5-F6FA-4F76-9E1B-27C517BCA17A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8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0E27-4299-4549-A5D9-27CD62719DAF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0FB3-FD82-4A72-83A9-B9D1DCB5B5B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64BF-19EE-4FF2-85B5-A4179FDA23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D76694-7875-0E53-9199-3C9BAF413862}"/>
              </a:ext>
            </a:extLst>
          </p:cNvPr>
          <p:cNvSpPr/>
          <p:nvPr userDrawn="1"/>
        </p:nvSpPr>
        <p:spPr>
          <a:xfrm>
            <a:off x="0" y="0"/>
            <a:ext cx="12192000" cy="467360"/>
          </a:xfrm>
          <a:prstGeom prst="rect">
            <a:avLst/>
          </a:prstGeom>
          <a:solidFill>
            <a:srgbClr val="124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CEE0EB-4ADD-3213-C060-7339AA657BE4}"/>
              </a:ext>
            </a:extLst>
          </p:cNvPr>
          <p:cNvSpPr/>
          <p:nvPr userDrawn="1"/>
        </p:nvSpPr>
        <p:spPr>
          <a:xfrm>
            <a:off x="0" y="455167"/>
            <a:ext cx="12192000" cy="109728"/>
          </a:xfrm>
          <a:prstGeom prst="rect">
            <a:avLst/>
          </a:prstGeom>
          <a:solidFill>
            <a:srgbClr val="6AB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326BC37-F3D0-7CEF-A327-B19F94F9772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20" y="6352554"/>
            <a:ext cx="2153795" cy="33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18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dsociety.org/practice-guideline/covid-19-guideline-treatment-and-management/" TargetMode="External"/><Relationship Id="rId3" Type="http://schemas.openxmlformats.org/officeDocument/2006/relationships/hyperlink" Target="https://www.cdc.gov/coronavirus/2019-ncov/hcp/clinical-care/underlyingconditions.html" TargetMode="External"/><Relationship Id="rId7" Type="http://schemas.openxmlformats.org/officeDocument/2006/relationships/hyperlink" Target="https://www.who.int/publications/i/item/WHO-2019-nCoV-clinical-2023.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ho.int/publications/i/item/WHO-2019-nCoV-therapeutics-2023.1" TargetMode="External"/><Relationship Id="rId5" Type="http://schemas.openxmlformats.org/officeDocument/2006/relationships/hyperlink" Target="https://www.covid19treatmentguidelines.nih.gov/management/clinical-management-of-children/clinical-management-of-children-summary/?utm_source=site&amp;utm_medium=home&amp;utm_campaign=highlights" TargetMode="External"/><Relationship Id="rId4" Type="http://schemas.openxmlformats.org/officeDocument/2006/relationships/hyperlink" Target="https://www.covid19treatmentguidelines.nih.gov/management/clinical-management-of-adults/clinical-management-of-adults-summary/?utm_source=site&amp;utm_medium=home&amp;utm_campaign=highlights" TargetMode="External"/><Relationship Id="rId9" Type="http://schemas.openxmlformats.org/officeDocument/2006/relationships/hyperlink" Target="https://www.vekluryhcp.com/resourc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kluryhcp.com/resourc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ekluryhcp.com/resources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kluryhcp.com/resource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kluryhcp.com/resourc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kluryhcp.com/resourc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kluryhcp.com/resources/" TargetMode="External"/><Relationship Id="rId2" Type="http://schemas.openxmlformats.org/officeDocument/2006/relationships/hyperlink" Target="https://www.gilead.com/-/media/files/pdfs/medicines/covid-19/veklury/veklury_pi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kluryhcp.com/resourc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Remdesivir (</a:t>
            </a:r>
            <a:r>
              <a:rPr lang="en-US" dirty="0" err="1"/>
              <a:t>Veklury</a:t>
            </a:r>
            <a:r>
              <a:rPr lang="en-US" dirty="0"/>
              <a:t>®)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Nursing Education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71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Remdesivir (</a:t>
            </a:r>
            <a:r>
              <a:rPr lang="en-US" dirty="0" err="1"/>
              <a:t>Veklury</a:t>
            </a:r>
            <a:r>
              <a:rPr lang="en-US" dirty="0"/>
              <a:t>®)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Nursing Education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6100"/>
            <a:ext cx="10515600" cy="1144588"/>
          </a:xfrm>
        </p:spPr>
        <p:txBody>
          <a:bodyPr/>
          <a:lstStyle/>
          <a:p>
            <a:r>
              <a:rPr lang="en-US" dirty="0"/>
              <a:t>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treatment of COVID-19 in adults and pediatric patients (≥28 days old and weighing ≥3 kg) with a positive SARS-CoV-2 viral test or with clinically suspected COVID-19 (based on symptoms and potential exposure) when a test is unavailable, who are:</a:t>
            </a:r>
          </a:p>
          <a:p>
            <a:pPr lvl="1"/>
            <a:r>
              <a:rPr lang="en-US" dirty="0"/>
              <a:t>Hospitalized, or</a:t>
            </a:r>
          </a:p>
          <a:p>
            <a:pPr lvl="1"/>
            <a:r>
              <a:rPr lang="en-US" dirty="0"/>
              <a:t>Not hospitalized, have mild-to-moderate COVID-19, and are at high risk for progression to severe COVID-19, including hospitalization or death</a:t>
            </a:r>
          </a:p>
          <a:p>
            <a:pPr lvl="2"/>
            <a:r>
              <a:rPr lang="en-US" dirty="0">
                <a:hlinkClick r:id="rId3"/>
              </a:rPr>
              <a:t>List of </a:t>
            </a:r>
            <a:r>
              <a:rPr lang="en-US" b="1" dirty="0">
                <a:hlinkClick r:id="rId3"/>
              </a:rPr>
              <a:t>high-risk </a:t>
            </a:r>
            <a:r>
              <a:rPr lang="en-US" dirty="0">
                <a:hlinkClick r:id="rId3"/>
              </a:rPr>
              <a:t>risk factors </a:t>
            </a:r>
            <a:endParaRPr lang="en-US" dirty="0"/>
          </a:p>
          <a:p>
            <a:endParaRPr lang="en-US" dirty="0"/>
          </a:p>
          <a:p>
            <a:r>
              <a:rPr lang="en-US" dirty="0"/>
              <a:t>COVID19 Guidelines</a:t>
            </a:r>
          </a:p>
          <a:p>
            <a:pPr lvl="1"/>
            <a:r>
              <a:rPr lang="en-US" dirty="0"/>
              <a:t>National Institutes of Health (NIH) (</a:t>
            </a:r>
            <a:r>
              <a:rPr lang="en-US" dirty="0">
                <a:hlinkClick r:id="rId4"/>
              </a:rPr>
              <a:t>Adults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Children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World Health Organization (WHO) (</a:t>
            </a:r>
            <a:r>
              <a:rPr lang="en-US" dirty="0">
                <a:hlinkClick r:id="rId6"/>
              </a:rPr>
              <a:t>Therapeutics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Clinical Management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Infectious Diseases Society of America (IDSA) (</a:t>
            </a:r>
            <a:r>
              <a:rPr lang="en-US" dirty="0">
                <a:hlinkClick r:id="rId8"/>
              </a:rPr>
              <a:t>Adults and Children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5842" y="6464968"/>
            <a:ext cx="7864642" cy="192338"/>
          </a:xfrm>
        </p:spPr>
        <p:txBody>
          <a:bodyPr/>
          <a:lstStyle/>
          <a:p>
            <a:r>
              <a:rPr lang="en-US" dirty="0"/>
              <a:t>Please see manufacturer resources for most up-to-date information (</a:t>
            </a:r>
            <a:r>
              <a:rPr lang="en-US" dirty="0">
                <a:hlinkClick r:id="rId9"/>
              </a:rPr>
              <a:t>https://www.vekluryhcp.com/resources/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5302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8800"/>
            <a:ext cx="10515600" cy="1131888"/>
          </a:xfrm>
        </p:spPr>
        <p:txBody>
          <a:bodyPr/>
          <a:lstStyle/>
          <a:p>
            <a:r>
              <a:rPr lang="en-US" dirty="0"/>
              <a:t>Dosage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051603"/>
              </p:ext>
            </p:extLst>
          </p:nvPr>
        </p:nvGraphicFramePr>
        <p:xfrm>
          <a:off x="838200" y="1681246"/>
          <a:ext cx="10515600" cy="432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670">
                  <a:extLst>
                    <a:ext uri="{9D8B030D-6E8A-4147-A177-3AD203B41FA5}">
                      <a16:colId xmlns:a16="http://schemas.microsoft.com/office/drawing/2014/main" val="2065551403"/>
                    </a:ext>
                  </a:extLst>
                </a:gridCol>
                <a:gridCol w="6600930">
                  <a:extLst>
                    <a:ext uri="{9D8B030D-6E8A-4147-A177-3AD203B41FA5}">
                      <a16:colId xmlns:a16="http://schemas.microsoft.com/office/drawing/2014/main" val="2749287844"/>
                    </a:ext>
                  </a:extLst>
                </a:gridCol>
              </a:tblGrid>
              <a:tr h="62477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7505884"/>
                  </a:ext>
                </a:extLst>
              </a:tr>
              <a:tr h="1232427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Adults and pediatric patients weighing</a:t>
                      </a:r>
                      <a:r>
                        <a:rPr lang="en-US" sz="2000" baseline="0" dirty="0"/>
                        <a:t> ≥40 kg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2000" dirty="0"/>
                        <a:t>Loading dose</a:t>
                      </a:r>
                      <a:r>
                        <a:rPr lang="en-US" sz="2000" baseline="0" dirty="0"/>
                        <a:t> of 200 mg IV ONCE on Day 1, then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sz="2000" baseline="0" dirty="0"/>
                        <a:t>Maintenance dose of 100 mg IV once daily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4721870"/>
                  </a:ext>
                </a:extLst>
              </a:tr>
              <a:tr h="1232427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Pediatric</a:t>
                      </a:r>
                      <a:r>
                        <a:rPr lang="en-US" sz="2000" baseline="0" dirty="0"/>
                        <a:t> patients ≥28 days old and weighing ≥3 kg to &lt;40 kg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2000" dirty="0"/>
                        <a:t>Loading dose of 5 mg/kg IV ONCE on Day 1, then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2000" dirty="0"/>
                        <a:t>Maintenance dose</a:t>
                      </a:r>
                      <a:r>
                        <a:rPr lang="en-US" sz="2000" baseline="0" dirty="0"/>
                        <a:t> of 2.5 mg/kg IV once daily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4789311"/>
                  </a:ext>
                </a:extLst>
              </a:tr>
              <a:tr h="12324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Remdesivir should be </a:t>
                      </a:r>
                      <a:r>
                        <a:rPr lang="en-US" sz="2400" b="1" dirty="0"/>
                        <a:t>initiated as soon as possible </a:t>
                      </a:r>
                      <a:r>
                        <a:rPr lang="en-US" sz="2400" dirty="0"/>
                        <a:t>after diagnosis of symptomatic COVID-19 and </a:t>
                      </a:r>
                      <a:r>
                        <a:rPr lang="en-US" sz="2400" b="1" dirty="0"/>
                        <a:t>within 7 days </a:t>
                      </a:r>
                      <a:r>
                        <a:rPr lang="en-US" sz="2400" dirty="0"/>
                        <a:t>of symptom onset.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365689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5842" y="6464968"/>
            <a:ext cx="7864642" cy="192338"/>
          </a:xfrm>
        </p:spPr>
        <p:txBody>
          <a:bodyPr/>
          <a:lstStyle/>
          <a:p>
            <a:r>
              <a:rPr lang="en-US" dirty="0"/>
              <a:t>Please see manufacturer resources for most up-to-date information (</a:t>
            </a:r>
            <a:r>
              <a:rPr lang="en-US" dirty="0">
                <a:hlinkClick r:id="rId3"/>
              </a:rPr>
              <a:t>https://www.vekluryhcp.com/resources/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5670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3455"/>
            <a:ext cx="10515600" cy="1137233"/>
          </a:xfrm>
        </p:spPr>
        <p:txBody>
          <a:bodyPr/>
          <a:lstStyle/>
          <a:p>
            <a:r>
              <a:rPr lang="en-US" dirty="0"/>
              <a:t>Recommended Treatment Duration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062429"/>
              </p:ext>
            </p:extLst>
          </p:nvPr>
        </p:nvGraphicFramePr>
        <p:xfrm>
          <a:off x="838199" y="2438398"/>
          <a:ext cx="10647947" cy="3866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5842" y="6464968"/>
            <a:ext cx="7864642" cy="192338"/>
          </a:xfrm>
        </p:spPr>
        <p:txBody>
          <a:bodyPr/>
          <a:lstStyle/>
          <a:p>
            <a:r>
              <a:rPr lang="en-US" dirty="0"/>
              <a:t>Please see manufacturer resources for most up-to-date information (</a:t>
            </a:r>
            <a:r>
              <a:rPr lang="en-US" dirty="0">
                <a:hlinkClick r:id="rId8"/>
              </a:rPr>
              <a:t>https://www.vekluryhcp.com/resources/</a:t>
            </a:r>
            <a:r>
              <a:rPr lang="en-US" dirty="0"/>
              <a:t>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94860" y="1690688"/>
            <a:ext cx="6891285" cy="668071"/>
            <a:chOff x="3701825" y="89469"/>
            <a:chExt cx="3244296" cy="432000"/>
          </a:xfrm>
          <a:solidFill>
            <a:schemeClr val="accent1">
              <a:lumMod val="50000"/>
            </a:schemeClr>
          </a:solidFill>
        </p:grpSpPr>
        <p:sp>
          <p:nvSpPr>
            <p:cNvPr id="11" name="Rectangle 10"/>
            <p:cNvSpPr/>
            <p:nvPr/>
          </p:nvSpPr>
          <p:spPr>
            <a:xfrm>
              <a:off x="3701825" y="89469"/>
              <a:ext cx="3244296" cy="432000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01825" y="89469"/>
              <a:ext cx="3244296" cy="4320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INPATIENT</a:t>
              </a:r>
              <a:endParaRPr lang="en-US" sz="2400" b="1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38199" y="1690688"/>
            <a:ext cx="2910841" cy="668071"/>
            <a:chOff x="3701825" y="89469"/>
            <a:chExt cx="3244296" cy="432000"/>
          </a:xfrm>
          <a:solidFill>
            <a:schemeClr val="accent1">
              <a:lumMod val="50000"/>
            </a:schemeClr>
          </a:solidFill>
        </p:grpSpPr>
        <p:sp>
          <p:nvSpPr>
            <p:cNvPr id="14" name="Rectangle 13"/>
            <p:cNvSpPr/>
            <p:nvPr/>
          </p:nvSpPr>
          <p:spPr>
            <a:xfrm>
              <a:off x="3701825" y="89469"/>
              <a:ext cx="3244296" cy="432000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01825" y="89469"/>
              <a:ext cx="3244296" cy="4320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/>
                <a:t>OUTPATIENT</a:t>
              </a:r>
              <a:endParaRPr lang="en-US" sz="1500" b="1" kern="1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594859" y="5812971"/>
            <a:ext cx="6891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*For patients started on </a:t>
            </a:r>
            <a:r>
              <a:rPr lang="en-US" sz="1400" dirty="0" err="1"/>
              <a:t>remdesivir</a:t>
            </a:r>
            <a:r>
              <a:rPr lang="en-US" sz="1400" dirty="0"/>
              <a:t> that progress to requiring mechanical ventilation and/or ECMO, therapy should continue until course is completed</a:t>
            </a:r>
          </a:p>
        </p:txBody>
      </p:sp>
    </p:spTree>
    <p:extLst>
      <p:ext uri="{BB962C8B-B14F-4D97-AF65-F5344CB8AC3E}">
        <p14:creationId xmlns:p14="http://schemas.microsoft.com/office/powerpoint/2010/main" val="163288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144588"/>
          </a:xfrm>
        </p:spPr>
        <p:txBody>
          <a:bodyPr>
            <a:normAutofit fontScale="90000"/>
          </a:bodyPr>
          <a:lstStyle/>
          <a:p>
            <a:r>
              <a:rPr lang="en-US" dirty="0"/>
              <a:t>Dose Preparation &amp; </a:t>
            </a:r>
            <a:br>
              <a:rPr lang="en-US" dirty="0"/>
            </a:br>
            <a:r>
              <a:rPr lang="en-US" dirty="0"/>
              <a:t>Administration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6125"/>
            <a:ext cx="10515600" cy="4351338"/>
          </a:xfrm>
        </p:spPr>
        <p:txBody>
          <a:bodyPr/>
          <a:lstStyle/>
          <a:p>
            <a:r>
              <a:rPr lang="en-US" dirty="0"/>
              <a:t>It is recommended to administer IV medication immediately after preparation when possible</a:t>
            </a:r>
          </a:p>
          <a:p>
            <a:endParaRPr lang="en-US" dirty="0"/>
          </a:p>
          <a:p>
            <a:r>
              <a:rPr lang="en-US" dirty="0"/>
              <a:t>Stability </a:t>
            </a:r>
          </a:p>
          <a:p>
            <a:pPr lvl="1"/>
            <a:r>
              <a:rPr lang="en-US" dirty="0"/>
              <a:t>At room temperature (20 °C to 25 °C [68 °F to 77 °F]): up to 24 hours</a:t>
            </a:r>
          </a:p>
          <a:p>
            <a:pPr lvl="1"/>
            <a:r>
              <a:rPr lang="en-US" dirty="0"/>
              <a:t>Refrigerated (2 °C to 8 °C [36 °F to 46 °F]): up to 48 hours </a:t>
            </a:r>
          </a:p>
          <a:p>
            <a:pPr lvl="1"/>
            <a:endParaRPr lang="en-US" dirty="0"/>
          </a:p>
          <a:p>
            <a:r>
              <a:rPr lang="en-US" dirty="0"/>
              <a:t>Consent is not required for administration of </a:t>
            </a:r>
            <a:r>
              <a:rPr lang="en-US" dirty="0" err="1"/>
              <a:t>remdesivir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5842" y="6464968"/>
            <a:ext cx="7864642" cy="192338"/>
          </a:xfrm>
        </p:spPr>
        <p:txBody>
          <a:bodyPr/>
          <a:lstStyle/>
          <a:p>
            <a:r>
              <a:rPr lang="en-US" dirty="0"/>
              <a:t>Please see manufacturer resources for most up-to-date information (</a:t>
            </a:r>
            <a:r>
              <a:rPr lang="en-US" dirty="0">
                <a:hlinkClick r:id="rId3"/>
              </a:rPr>
              <a:t>https://www.vekluryhcp.com/resources/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46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3100"/>
            <a:ext cx="10515600" cy="1271588"/>
          </a:xfrm>
        </p:spPr>
        <p:txBody>
          <a:bodyPr>
            <a:normAutofit fontScale="90000"/>
          </a:bodyPr>
          <a:lstStyle/>
          <a:p>
            <a:r>
              <a:rPr lang="en-US" dirty="0"/>
              <a:t>Dose Preparation &amp; </a:t>
            </a:r>
            <a:br>
              <a:rPr lang="en-US" dirty="0"/>
            </a:br>
            <a:r>
              <a:rPr lang="en-US" dirty="0"/>
              <a:t>Administration Considerations, </a:t>
            </a:r>
            <a:r>
              <a:rPr lang="en-US" i="1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9625"/>
            <a:ext cx="10515600" cy="4351338"/>
          </a:xfrm>
        </p:spPr>
        <p:txBody>
          <a:bodyPr/>
          <a:lstStyle/>
          <a:p>
            <a:r>
              <a:rPr lang="en-US" dirty="0"/>
              <a:t>Assure appropriate IV access prior to obtaining medication</a:t>
            </a:r>
          </a:p>
          <a:p>
            <a:pPr lvl="1"/>
            <a:r>
              <a:rPr lang="en-US" dirty="0"/>
              <a:t>May be given through a PIV or a central line</a:t>
            </a:r>
          </a:p>
          <a:p>
            <a:pPr lvl="1"/>
            <a:r>
              <a:rPr lang="en-US" dirty="0"/>
              <a:t>If using an existing IV, line must be flushed before and after infusion with normal saline (NS)</a:t>
            </a:r>
          </a:p>
          <a:p>
            <a:r>
              <a:rPr lang="en-US" dirty="0"/>
              <a:t>Do not administer </a:t>
            </a:r>
            <a:r>
              <a:rPr lang="en-US" dirty="0" err="1"/>
              <a:t>remdesivir</a:t>
            </a:r>
            <a:r>
              <a:rPr lang="en-US" dirty="0"/>
              <a:t> simultaneously with any other medication </a:t>
            </a:r>
          </a:p>
          <a:p>
            <a:pPr lvl="1"/>
            <a:r>
              <a:rPr lang="en-US" dirty="0"/>
              <a:t>Avoid concomitant administration with hydroxychloroquine (potential antagonism)</a:t>
            </a:r>
          </a:p>
          <a:p>
            <a:r>
              <a:rPr lang="en-US" dirty="0"/>
              <a:t>Entire volume of medication should be administered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5842" y="6464968"/>
            <a:ext cx="7864642" cy="192338"/>
          </a:xfrm>
        </p:spPr>
        <p:txBody>
          <a:bodyPr/>
          <a:lstStyle/>
          <a:p>
            <a:r>
              <a:rPr lang="en-US" dirty="0"/>
              <a:t>Please see manufacturer resources for most up-to-date information (</a:t>
            </a:r>
            <a:r>
              <a:rPr lang="en-US" dirty="0">
                <a:hlinkClick r:id="rId2"/>
              </a:rPr>
              <a:t>https://www.vekluryhcp.com/resources/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8894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6100"/>
            <a:ext cx="10515600" cy="1144588"/>
          </a:xfrm>
        </p:spPr>
        <p:txBody>
          <a:bodyPr/>
          <a:lstStyle/>
          <a:p>
            <a:r>
              <a:rPr lang="en-US" dirty="0"/>
              <a:t>Recommended Rate of Infusion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464023"/>
              </p:ext>
            </p:extLst>
          </p:nvPr>
        </p:nvGraphicFramePr>
        <p:xfrm>
          <a:off x="838200" y="1825625"/>
          <a:ext cx="10515600" cy="330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0718567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16211874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66820590"/>
                    </a:ext>
                  </a:extLst>
                </a:gridCol>
              </a:tblGrid>
              <a:tr h="4665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Infusion bag volume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Infusion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Rate of infusion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6924854"/>
                  </a:ext>
                </a:extLst>
              </a:tr>
              <a:tr h="473022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250 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8.33 mL/min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5088783"/>
                  </a:ext>
                </a:extLst>
              </a:tr>
              <a:tr h="4730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4.17 mL/min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211065"/>
                  </a:ext>
                </a:extLst>
              </a:tr>
              <a:tr h="4730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2.08 mL/min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896985"/>
                  </a:ext>
                </a:extLst>
              </a:tr>
              <a:tr h="473022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 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3.33 mL/min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0927541"/>
                  </a:ext>
                </a:extLst>
              </a:tr>
              <a:tr h="4730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1.67 mL/min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2004770"/>
                  </a:ext>
                </a:extLst>
              </a:tr>
              <a:tr h="4730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0.83 mL/min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11280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454316"/>
            <a:ext cx="10515600" cy="7379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Slower infusion rates, with a maximum infusion time of up to 120 minutes, can be considered to prevent potential infusion reactions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2225842" y="6464968"/>
            <a:ext cx="7864642" cy="192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Please see manufacturer resources for most up-to-date information (</a:t>
            </a:r>
            <a:r>
              <a:rPr lang="en-US">
                <a:hlinkClick r:id="rId2"/>
              </a:rPr>
              <a:t>https://www.vekluryhcp.com/resources/</a:t>
            </a:r>
            <a:r>
              <a:rPr lang="en-US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0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1500"/>
            <a:ext cx="10515600" cy="1119188"/>
          </a:xfrm>
        </p:spPr>
        <p:txBody>
          <a:bodyPr/>
          <a:lstStyle/>
          <a:p>
            <a:r>
              <a:rPr lang="en-US" dirty="0"/>
              <a:t>Safety &amp; Side Effect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41667"/>
            <a:ext cx="1098076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Contraindication: known hypersensitivity to </a:t>
            </a:r>
            <a:r>
              <a:rPr lang="en-US" dirty="0" err="1"/>
              <a:t>remdesivir</a:t>
            </a:r>
            <a:endParaRPr lang="en-US" dirty="0"/>
          </a:p>
          <a:p>
            <a:r>
              <a:rPr lang="en-US" dirty="0"/>
              <a:t>Labs recommended prior to and during treatment: hepatic function, prothrombin time testing</a:t>
            </a:r>
          </a:p>
          <a:p>
            <a:r>
              <a:rPr lang="en-US" dirty="0"/>
              <a:t>Use cautiously in individuals with hepatic impairment</a:t>
            </a:r>
          </a:p>
          <a:p>
            <a:r>
              <a:rPr lang="en-US" dirty="0"/>
              <a:t>Pregnancy and lactation: refer to </a:t>
            </a:r>
            <a:r>
              <a:rPr lang="en-US" dirty="0">
                <a:hlinkClick r:id="rId2"/>
              </a:rPr>
              <a:t>manufacturer prescribing information</a:t>
            </a:r>
            <a:endParaRPr lang="en-US" dirty="0"/>
          </a:p>
          <a:p>
            <a:pPr lvl="1"/>
            <a:r>
              <a:rPr lang="en-US" dirty="0"/>
              <a:t>Pregnancy: Available data from a clinical trial, published reports, ongoing COVID-PR pregnancy exposure registry, and compassionate use of </a:t>
            </a:r>
            <a:r>
              <a:rPr lang="en-US" dirty="0" err="1"/>
              <a:t>remdesivir</a:t>
            </a:r>
            <a:r>
              <a:rPr lang="en-US" dirty="0"/>
              <a:t> in pregnant individuals have not identified a risk of major birth defects, miscarriage, or adverse maternal or fetal outcomes in the 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trimester.  There is insufficient data for the first trimester. </a:t>
            </a:r>
          </a:p>
          <a:p>
            <a:pPr lvl="1"/>
            <a:r>
              <a:rPr lang="en-US" dirty="0"/>
              <a:t>Lactation: </a:t>
            </a:r>
            <a:r>
              <a:rPr lang="en-US" dirty="0" err="1"/>
              <a:t>Remdesivir</a:t>
            </a:r>
            <a:r>
              <a:rPr lang="en-US" dirty="0"/>
              <a:t> and its active metabolite are present in human milk, no reports of adverse effects on breastfed infants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5842" y="6464968"/>
            <a:ext cx="7864642" cy="192338"/>
          </a:xfrm>
        </p:spPr>
        <p:txBody>
          <a:bodyPr/>
          <a:lstStyle/>
          <a:p>
            <a:r>
              <a:rPr lang="en-US" dirty="0"/>
              <a:t>Please see manufacturer resources for most up-to-date information (</a:t>
            </a:r>
            <a:r>
              <a:rPr lang="en-US" dirty="0">
                <a:hlinkClick r:id="rId3"/>
              </a:rPr>
              <a:t>https://www.vekluryhcp.com/resources/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7558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8800"/>
            <a:ext cx="10515600" cy="1131888"/>
          </a:xfrm>
        </p:spPr>
        <p:txBody>
          <a:bodyPr/>
          <a:lstStyle/>
          <a:p>
            <a:r>
              <a:rPr lang="en-US" dirty="0"/>
              <a:t>Safety &amp; Side Effect Monitoring, </a:t>
            </a:r>
            <a:r>
              <a:rPr lang="en-US" i="1" dirty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166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Once drug administration is complete, monitor the patient for at least one hour</a:t>
            </a:r>
          </a:p>
          <a:p>
            <a:pPr lvl="0"/>
            <a:r>
              <a:rPr lang="en-US" dirty="0"/>
              <a:t>Adverse reactions	</a:t>
            </a:r>
            <a:endParaRPr lang="en-US" sz="4000" dirty="0"/>
          </a:p>
          <a:p>
            <a:pPr lvl="1"/>
            <a:r>
              <a:rPr lang="en-US" dirty="0"/>
              <a:t>Common: nausea, increases in ALT/AST </a:t>
            </a:r>
            <a:endParaRPr lang="en-US" sz="3600" dirty="0"/>
          </a:p>
          <a:p>
            <a:pPr lvl="1"/>
            <a:r>
              <a:rPr lang="en-US" dirty="0"/>
              <a:t>Less common: hypersensitivity reaction (including anaphylaxis), bradycardia, generalized seizure</a:t>
            </a:r>
          </a:p>
          <a:p>
            <a:pPr lvl="0"/>
            <a:r>
              <a:rPr lang="en-US" dirty="0"/>
              <a:t>Report any adverse events observed </a:t>
            </a:r>
            <a:endParaRPr lang="en-US" sz="4000" dirty="0"/>
          </a:p>
          <a:p>
            <a:pPr lvl="1"/>
            <a:r>
              <a:rPr lang="en-US" dirty="0"/>
              <a:t>To report suspected adverse reactions, contact Gilead Sciences, Inc. at 1-800-GILEAD-5 or FDA at 1-800-FDA-1088 or www.fda.gov/medwatch </a:t>
            </a:r>
            <a:endParaRPr lang="en-US" sz="3600" dirty="0"/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5842" y="6464968"/>
            <a:ext cx="7864642" cy="192338"/>
          </a:xfrm>
        </p:spPr>
        <p:txBody>
          <a:bodyPr/>
          <a:lstStyle/>
          <a:p>
            <a:r>
              <a:rPr lang="en-US" dirty="0"/>
              <a:t>Please see manufacturer resources for most up-to-date information (</a:t>
            </a:r>
            <a:r>
              <a:rPr lang="en-US" dirty="0">
                <a:hlinkClick r:id="rId2"/>
              </a:rPr>
              <a:t>https://www.vekluryhcp.com/resources/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098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980</Words>
  <Application>Microsoft Office PowerPoint</Application>
  <PresentationFormat>Widescreen</PresentationFormat>
  <Paragraphs>100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Remdesivir (Veklury®)</vt:lpstr>
      <vt:lpstr>Indication</vt:lpstr>
      <vt:lpstr>Dosage</vt:lpstr>
      <vt:lpstr>Recommended Treatment Duration</vt:lpstr>
      <vt:lpstr>Dose Preparation &amp;  Administration Considerations</vt:lpstr>
      <vt:lpstr>Dose Preparation &amp;  Administration Considerations, cont.</vt:lpstr>
      <vt:lpstr>Recommended Rate of Infusion</vt:lpstr>
      <vt:lpstr>Safety &amp; Side Effect Monitoring</vt:lpstr>
      <vt:lpstr>Safety &amp; Side Effect Monitoring, cont.</vt:lpstr>
      <vt:lpstr>Remdesivir (Veklury®)</vt:lpstr>
    </vt:vector>
  </TitlesOfParts>
  <Company>UT Southwestern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Remdesivir (Veklury®)</dc:title>
  <dc:creator>Esther Bae</dc:creator>
  <cp:lastModifiedBy>Bulman, Zackery P.</cp:lastModifiedBy>
  <cp:revision>35</cp:revision>
  <dcterms:created xsi:type="dcterms:W3CDTF">2023-02-06T11:26:46Z</dcterms:created>
  <dcterms:modified xsi:type="dcterms:W3CDTF">2023-10-13T15:48:08Z</dcterms:modified>
</cp:coreProperties>
</file>